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7" r:id="rId5"/>
    <p:sldId id="259" r:id="rId6"/>
    <p:sldId id="265" r:id="rId7"/>
    <p:sldId id="271" r:id="rId8"/>
    <p:sldId id="268" r:id="rId9"/>
    <p:sldId id="272" r:id="rId10"/>
    <p:sldId id="269" r:id="rId11"/>
    <p:sldId id="273" r:id="rId12"/>
    <p:sldId id="270" r:id="rId13"/>
    <p:sldId id="274" r:id="rId14"/>
    <p:sldId id="260" r:id="rId15"/>
    <p:sldId id="263" r:id="rId16"/>
    <p:sldId id="262" r:id="rId17"/>
    <p:sldId id="264" r:id="rId18"/>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Calibri Light" panose="020F0302020204030204" pitchFamily="34" charset="0"/>
      <p:regular r:id="rId23"/>
      <p:italic r:id="rId24"/>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ito" initials="H" lastIdx="4" clrIdx="0">
    <p:extLst>
      <p:ext uri="{19B8F6BF-5375-455C-9EA6-DF929625EA0E}">
        <p15:presenceInfo xmlns:p15="http://schemas.microsoft.com/office/powerpoint/2012/main" userId="Hit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6" autoAdjust="0"/>
    <p:restoredTop sz="94660"/>
  </p:normalViewPr>
  <p:slideViewPr>
    <p:cSldViewPr snapToGrid="0">
      <p:cViewPr varScale="1">
        <p:scale>
          <a:sx n="111" d="100"/>
          <a:sy n="111" d="100"/>
        </p:scale>
        <p:origin x="13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4A2E38-B30D-4ABD-90F0-8C843D083705}" type="doc">
      <dgm:prSet loTypeId="urn:microsoft.com/office/officeart/2005/8/layout/lProcess3" loCatId="process" qsTypeId="urn:microsoft.com/office/officeart/2005/8/quickstyle/simple1" qsCatId="simple" csTypeId="urn:microsoft.com/office/officeart/2005/8/colors/accent1_2" csCatId="accent1"/>
      <dgm:spPr/>
      <dgm:t>
        <a:bodyPr/>
        <a:lstStyle/>
        <a:p>
          <a:endParaRPr lang="vi-VN"/>
        </a:p>
      </dgm:t>
    </dgm:pt>
    <dgm:pt modelId="{AC0F5FDA-8FBE-44E5-9525-5F6EB31972A1}">
      <dgm:prSet/>
      <dgm:spPr/>
      <dgm:t>
        <a:bodyPr/>
        <a:lstStyle/>
        <a:p>
          <a:r>
            <a:rPr lang="vi-VN"/>
            <a:t>Thử nghiệm từ </a:t>
          </a:r>
          <a:r>
            <a:rPr lang="vi-VN" i="1"/>
            <a:t>01.01.2018~31.01.2019</a:t>
          </a:r>
          <a:endParaRPr lang="vi-VN"/>
        </a:p>
      </dgm:t>
    </dgm:pt>
    <dgm:pt modelId="{BE45D4C1-D650-41D1-88A1-FD6F121F1E70}" type="parTrans" cxnId="{D2257D3D-1206-4C72-9511-8C398AD53036}">
      <dgm:prSet/>
      <dgm:spPr/>
      <dgm:t>
        <a:bodyPr/>
        <a:lstStyle/>
        <a:p>
          <a:endParaRPr lang="vi-VN"/>
        </a:p>
      </dgm:t>
    </dgm:pt>
    <dgm:pt modelId="{CBDB865F-B35B-4B34-839B-638B5E5E99ED}" type="sibTrans" cxnId="{D2257D3D-1206-4C72-9511-8C398AD53036}">
      <dgm:prSet/>
      <dgm:spPr/>
      <dgm:t>
        <a:bodyPr/>
        <a:lstStyle/>
        <a:p>
          <a:endParaRPr lang="vi-VN"/>
        </a:p>
      </dgm:t>
    </dgm:pt>
    <dgm:pt modelId="{1C09EFE3-C7B8-43C1-AFC3-8E40A49EB854}">
      <dgm:prSet/>
      <dgm:spPr/>
      <dgm:t>
        <a:bodyPr/>
        <a:lstStyle/>
        <a:p>
          <a:r>
            <a:rPr lang="vi-VN" i="1"/>
            <a:t>M5</a:t>
          </a:r>
          <a:endParaRPr lang="vi-VN"/>
        </a:p>
      </dgm:t>
    </dgm:pt>
    <dgm:pt modelId="{F7B507AA-970B-4F69-AD18-F234142E385C}" type="parTrans" cxnId="{359FB436-51FA-431C-B259-872595CB6E1C}">
      <dgm:prSet/>
      <dgm:spPr/>
      <dgm:t>
        <a:bodyPr/>
        <a:lstStyle/>
        <a:p>
          <a:endParaRPr lang="vi-VN"/>
        </a:p>
      </dgm:t>
    </dgm:pt>
    <dgm:pt modelId="{2885452C-77CB-43DB-B3A8-399C2F8461A6}" type="sibTrans" cxnId="{359FB436-51FA-431C-B259-872595CB6E1C}">
      <dgm:prSet/>
      <dgm:spPr/>
      <dgm:t>
        <a:bodyPr/>
        <a:lstStyle/>
        <a:p>
          <a:endParaRPr lang="vi-VN"/>
        </a:p>
      </dgm:t>
    </dgm:pt>
    <dgm:pt modelId="{BC6E1144-8F5F-4C31-8E4B-AF547A450B85}">
      <dgm:prSet/>
      <dgm:spPr/>
      <dgm:t>
        <a:bodyPr/>
        <a:lstStyle/>
        <a:p>
          <a:r>
            <a:rPr lang="vi-VN" i="1"/>
            <a:t>M1</a:t>
          </a:r>
          <a:endParaRPr lang="vi-VN"/>
        </a:p>
      </dgm:t>
    </dgm:pt>
    <dgm:pt modelId="{609CC931-2282-44CD-94D7-5B5C7FE5D8F7}" type="parTrans" cxnId="{FFBDD445-C09F-49F7-80EB-D34837D708FD}">
      <dgm:prSet/>
      <dgm:spPr/>
      <dgm:t>
        <a:bodyPr/>
        <a:lstStyle/>
        <a:p>
          <a:endParaRPr lang="vi-VN"/>
        </a:p>
      </dgm:t>
    </dgm:pt>
    <dgm:pt modelId="{7C08B509-FE0A-4EF2-B79E-14447FB0DF63}" type="sibTrans" cxnId="{FFBDD445-C09F-49F7-80EB-D34837D708FD}">
      <dgm:prSet/>
      <dgm:spPr/>
      <dgm:t>
        <a:bodyPr/>
        <a:lstStyle/>
        <a:p>
          <a:endParaRPr lang="vi-VN"/>
        </a:p>
      </dgm:t>
    </dgm:pt>
    <dgm:pt modelId="{C98FD952-5AE0-410B-8415-596E1DC7200C}">
      <dgm:prSet/>
      <dgm:spPr/>
      <dgm:t>
        <a:bodyPr/>
        <a:lstStyle/>
        <a:p>
          <a:r>
            <a:rPr lang="vi-VN" i="1"/>
            <a:t>M3</a:t>
          </a:r>
          <a:endParaRPr lang="vi-VN"/>
        </a:p>
      </dgm:t>
    </dgm:pt>
    <dgm:pt modelId="{14CD169E-0699-48BF-A5D1-04358662154D}" type="parTrans" cxnId="{46D37349-D1BD-44DB-8671-B5CF7B48B44B}">
      <dgm:prSet/>
      <dgm:spPr/>
      <dgm:t>
        <a:bodyPr/>
        <a:lstStyle/>
        <a:p>
          <a:endParaRPr lang="vi-VN"/>
        </a:p>
      </dgm:t>
    </dgm:pt>
    <dgm:pt modelId="{F0E785A4-79B9-4E9C-9D37-A70AA0CE543F}" type="sibTrans" cxnId="{46D37349-D1BD-44DB-8671-B5CF7B48B44B}">
      <dgm:prSet/>
      <dgm:spPr/>
      <dgm:t>
        <a:bodyPr/>
        <a:lstStyle/>
        <a:p>
          <a:endParaRPr lang="vi-VN"/>
        </a:p>
      </dgm:t>
    </dgm:pt>
    <dgm:pt modelId="{14D0F9AC-F013-474E-B273-BDE9B8D3A53F}">
      <dgm:prSet/>
      <dgm:spPr/>
      <dgm:t>
        <a:bodyPr/>
        <a:lstStyle/>
        <a:p>
          <a:r>
            <a:rPr lang="vi-VN" i="1"/>
            <a:t>H1</a:t>
          </a:r>
          <a:endParaRPr lang="vi-VN"/>
        </a:p>
      </dgm:t>
    </dgm:pt>
    <dgm:pt modelId="{B86618D7-09F7-4C39-A845-23E91C728DA9}" type="parTrans" cxnId="{90F8971F-1651-4DD7-AF24-737748FCD8DC}">
      <dgm:prSet/>
      <dgm:spPr/>
      <dgm:t>
        <a:bodyPr/>
        <a:lstStyle/>
        <a:p>
          <a:endParaRPr lang="vi-VN"/>
        </a:p>
      </dgm:t>
    </dgm:pt>
    <dgm:pt modelId="{CA3AA704-A35D-4F2A-A092-97DA201A4B64}" type="sibTrans" cxnId="{90F8971F-1651-4DD7-AF24-737748FCD8DC}">
      <dgm:prSet/>
      <dgm:spPr/>
      <dgm:t>
        <a:bodyPr/>
        <a:lstStyle/>
        <a:p>
          <a:endParaRPr lang="vi-VN"/>
        </a:p>
      </dgm:t>
    </dgm:pt>
    <dgm:pt modelId="{328A065D-E2A8-4D96-B955-FEA2247ACAA5}" type="pres">
      <dgm:prSet presAssocID="{144A2E38-B30D-4ABD-90F0-8C843D083705}" presName="Name0" presStyleCnt="0">
        <dgm:presLayoutVars>
          <dgm:chPref val="3"/>
          <dgm:dir/>
          <dgm:animLvl val="lvl"/>
          <dgm:resizeHandles/>
        </dgm:presLayoutVars>
      </dgm:prSet>
      <dgm:spPr/>
    </dgm:pt>
    <dgm:pt modelId="{FBEEF86C-4E1C-43F4-8C1F-AAFBB2232B83}" type="pres">
      <dgm:prSet presAssocID="{AC0F5FDA-8FBE-44E5-9525-5F6EB31972A1}" presName="horFlow" presStyleCnt="0"/>
      <dgm:spPr/>
    </dgm:pt>
    <dgm:pt modelId="{57B2DEAE-5EF6-4E9A-80DF-194FCB4FBE24}" type="pres">
      <dgm:prSet presAssocID="{AC0F5FDA-8FBE-44E5-9525-5F6EB31972A1}" presName="bigChev" presStyleLbl="node1" presStyleIdx="0" presStyleCnt="1"/>
      <dgm:spPr/>
    </dgm:pt>
    <dgm:pt modelId="{BFB40499-54D6-4C52-A79B-7D12FF338818}" type="pres">
      <dgm:prSet presAssocID="{F7B507AA-970B-4F69-AD18-F234142E385C}" presName="parTrans" presStyleCnt="0"/>
      <dgm:spPr/>
    </dgm:pt>
    <dgm:pt modelId="{6693B3EE-4A9D-479D-A7E8-E1861F82CFA4}" type="pres">
      <dgm:prSet presAssocID="{1C09EFE3-C7B8-43C1-AFC3-8E40A49EB854}" presName="node" presStyleLbl="alignAccFollowNode1" presStyleIdx="0" presStyleCnt="4">
        <dgm:presLayoutVars>
          <dgm:bulletEnabled val="1"/>
        </dgm:presLayoutVars>
      </dgm:prSet>
      <dgm:spPr/>
    </dgm:pt>
    <dgm:pt modelId="{0397D81F-E5A2-4932-8B3C-0466E348287A}" type="pres">
      <dgm:prSet presAssocID="{2885452C-77CB-43DB-B3A8-399C2F8461A6}" presName="sibTrans" presStyleCnt="0"/>
      <dgm:spPr/>
    </dgm:pt>
    <dgm:pt modelId="{37556007-94FF-4490-A877-3C807BC59A06}" type="pres">
      <dgm:prSet presAssocID="{BC6E1144-8F5F-4C31-8E4B-AF547A450B85}" presName="node" presStyleLbl="alignAccFollowNode1" presStyleIdx="1" presStyleCnt="4">
        <dgm:presLayoutVars>
          <dgm:bulletEnabled val="1"/>
        </dgm:presLayoutVars>
      </dgm:prSet>
      <dgm:spPr/>
    </dgm:pt>
    <dgm:pt modelId="{232224C7-FDAE-4300-850F-DF75B01AC24C}" type="pres">
      <dgm:prSet presAssocID="{7C08B509-FE0A-4EF2-B79E-14447FB0DF63}" presName="sibTrans" presStyleCnt="0"/>
      <dgm:spPr/>
    </dgm:pt>
    <dgm:pt modelId="{71E60C58-520D-4523-9359-93EB3642C891}" type="pres">
      <dgm:prSet presAssocID="{C98FD952-5AE0-410B-8415-596E1DC7200C}" presName="node" presStyleLbl="alignAccFollowNode1" presStyleIdx="2" presStyleCnt="4">
        <dgm:presLayoutVars>
          <dgm:bulletEnabled val="1"/>
        </dgm:presLayoutVars>
      </dgm:prSet>
      <dgm:spPr/>
    </dgm:pt>
    <dgm:pt modelId="{7104633C-C75C-4B9B-BA34-E4875F85ED9E}" type="pres">
      <dgm:prSet presAssocID="{F0E785A4-79B9-4E9C-9D37-A70AA0CE543F}" presName="sibTrans" presStyleCnt="0"/>
      <dgm:spPr/>
    </dgm:pt>
    <dgm:pt modelId="{F5B142BD-CD12-42E7-9ED9-7ADE16AFF850}" type="pres">
      <dgm:prSet presAssocID="{14D0F9AC-F013-474E-B273-BDE9B8D3A53F}" presName="node" presStyleLbl="alignAccFollowNode1" presStyleIdx="3" presStyleCnt="4">
        <dgm:presLayoutVars>
          <dgm:bulletEnabled val="1"/>
        </dgm:presLayoutVars>
      </dgm:prSet>
      <dgm:spPr/>
    </dgm:pt>
  </dgm:ptLst>
  <dgm:cxnLst>
    <dgm:cxn modelId="{6EA43B0E-0F95-4E4D-928A-63F1832BED44}" type="presOf" srcId="{1C09EFE3-C7B8-43C1-AFC3-8E40A49EB854}" destId="{6693B3EE-4A9D-479D-A7E8-E1861F82CFA4}" srcOrd="0" destOrd="0" presId="urn:microsoft.com/office/officeart/2005/8/layout/lProcess3"/>
    <dgm:cxn modelId="{90F8971F-1651-4DD7-AF24-737748FCD8DC}" srcId="{AC0F5FDA-8FBE-44E5-9525-5F6EB31972A1}" destId="{14D0F9AC-F013-474E-B273-BDE9B8D3A53F}" srcOrd="3" destOrd="0" parTransId="{B86618D7-09F7-4C39-A845-23E91C728DA9}" sibTransId="{CA3AA704-A35D-4F2A-A092-97DA201A4B64}"/>
    <dgm:cxn modelId="{359FB436-51FA-431C-B259-872595CB6E1C}" srcId="{AC0F5FDA-8FBE-44E5-9525-5F6EB31972A1}" destId="{1C09EFE3-C7B8-43C1-AFC3-8E40A49EB854}" srcOrd="0" destOrd="0" parTransId="{F7B507AA-970B-4F69-AD18-F234142E385C}" sibTransId="{2885452C-77CB-43DB-B3A8-399C2F8461A6}"/>
    <dgm:cxn modelId="{D2257D3D-1206-4C72-9511-8C398AD53036}" srcId="{144A2E38-B30D-4ABD-90F0-8C843D083705}" destId="{AC0F5FDA-8FBE-44E5-9525-5F6EB31972A1}" srcOrd="0" destOrd="0" parTransId="{BE45D4C1-D650-41D1-88A1-FD6F121F1E70}" sibTransId="{CBDB865F-B35B-4B34-839B-638B5E5E99ED}"/>
    <dgm:cxn modelId="{3BD4CA5F-31CA-409A-AFA8-99B3F2518819}" type="presOf" srcId="{AC0F5FDA-8FBE-44E5-9525-5F6EB31972A1}" destId="{57B2DEAE-5EF6-4E9A-80DF-194FCB4FBE24}" srcOrd="0" destOrd="0" presId="urn:microsoft.com/office/officeart/2005/8/layout/lProcess3"/>
    <dgm:cxn modelId="{FFBDD445-C09F-49F7-80EB-D34837D708FD}" srcId="{AC0F5FDA-8FBE-44E5-9525-5F6EB31972A1}" destId="{BC6E1144-8F5F-4C31-8E4B-AF547A450B85}" srcOrd="1" destOrd="0" parTransId="{609CC931-2282-44CD-94D7-5B5C7FE5D8F7}" sibTransId="{7C08B509-FE0A-4EF2-B79E-14447FB0DF63}"/>
    <dgm:cxn modelId="{46D37349-D1BD-44DB-8671-B5CF7B48B44B}" srcId="{AC0F5FDA-8FBE-44E5-9525-5F6EB31972A1}" destId="{C98FD952-5AE0-410B-8415-596E1DC7200C}" srcOrd="2" destOrd="0" parTransId="{14CD169E-0699-48BF-A5D1-04358662154D}" sibTransId="{F0E785A4-79B9-4E9C-9D37-A70AA0CE543F}"/>
    <dgm:cxn modelId="{CCD9ED49-8F5D-4570-ADBB-7A4B34B4DE58}" type="presOf" srcId="{BC6E1144-8F5F-4C31-8E4B-AF547A450B85}" destId="{37556007-94FF-4490-A877-3C807BC59A06}" srcOrd="0" destOrd="0" presId="urn:microsoft.com/office/officeart/2005/8/layout/lProcess3"/>
    <dgm:cxn modelId="{FA85BC95-4953-4354-B7DB-211A8C078222}" type="presOf" srcId="{14D0F9AC-F013-474E-B273-BDE9B8D3A53F}" destId="{F5B142BD-CD12-42E7-9ED9-7ADE16AFF850}" srcOrd="0" destOrd="0" presId="urn:microsoft.com/office/officeart/2005/8/layout/lProcess3"/>
    <dgm:cxn modelId="{9AEEDFA5-E084-451A-9731-68D48E086029}" type="presOf" srcId="{144A2E38-B30D-4ABD-90F0-8C843D083705}" destId="{328A065D-E2A8-4D96-B955-FEA2247ACAA5}" srcOrd="0" destOrd="0" presId="urn:microsoft.com/office/officeart/2005/8/layout/lProcess3"/>
    <dgm:cxn modelId="{68CE6FD5-4EE6-46D2-9DEA-7166D8FC0966}" type="presOf" srcId="{C98FD952-5AE0-410B-8415-596E1DC7200C}" destId="{71E60C58-520D-4523-9359-93EB3642C891}" srcOrd="0" destOrd="0" presId="urn:microsoft.com/office/officeart/2005/8/layout/lProcess3"/>
    <dgm:cxn modelId="{CBD866A9-753D-42BA-BC91-8F3B6A6CB601}" type="presParOf" srcId="{328A065D-E2A8-4D96-B955-FEA2247ACAA5}" destId="{FBEEF86C-4E1C-43F4-8C1F-AAFBB2232B83}" srcOrd="0" destOrd="0" presId="urn:microsoft.com/office/officeart/2005/8/layout/lProcess3"/>
    <dgm:cxn modelId="{9FA2EDF2-7806-453D-9C7D-8302FF2A4ED2}" type="presParOf" srcId="{FBEEF86C-4E1C-43F4-8C1F-AAFBB2232B83}" destId="{57B2DEAE-5EF6-4E9A-80DF-194FCB4FBE24}" srcOrd="0" destOrd="0" presId="urn:microsoft.com/office/officeart/2005/8/layout/lProcess3"/>
    <dgm:cxn modelId="{82117EB1-478D-4F4F-B810-9D199D89905E}" type="presParOf" srcId="{FBEEF86C-4E1C-43F4-8C1F-AAFBB2232B83}" destId="{BFB40499-54D6-4C52-A79B-7D12FF338818}" srcOrd="1" destOrd="0" presId="urn:microsoft.com/office/officeart/2005/8/layout/lProcess3"/>
    <dgm:cxn modelId="{90D63DCD-69D6-43C3-AB22-8BD174CA4228}" type="presParOf" srcId="{FBEEF86C-4E1C-43F4-8C1F-AAFBB2232B83}" destId="{6693B3EE-4A9D-479D-A7E8-E1861F82CFA4}" srcOrd="2" destOrd="0" presId="urn:microsoft.com/office/officeart/2005/8/layout/lProcess3"/>
    <dgm:cxn modelId="{038D2DB2-B3A5-4159-81EC-FA7354EFEDB6}" type="presParOf" srcId="{FBEEF86C-4E1C-43F4-8C1F-AAFBB2232B83}" destId="{0397D81F-E5A2-4932-8B3C-0466E348287A}" srcOrd="3" destOrd="0" presId="urn:microsoft.com/office/officeart/2005/8/layout/lProcess3"/>
    <dgm:cxn modelId="{7DCD6B34-9DE1-4D89-9368-682F9DBD3906}" type="presParOf" srcId="{FBEEF86C-4E1C-43F4-8C1F-AAFBB2232B83}" destId="{37556007-94FF-4490-A877-3C807BC59A06}" srcOrd="4" destOrd="0" presId="urn:microsoft.com/office/officeart/2005/8/layout/lProcess3"/>
    <dgm:cxn modelId="{0CB841CA-E81F-439D-95DE-B587390D3CFA}" type="presParOf" srcId="{FBEEF86C-4E1C-43F4-8C1F-AAFBB2232B83}" destId="{232224C7-FDAE-4300-850F-DF75B01AC24C}" srcOrd="5" destOrd="0" presId="urn:microsoft.com/office/officeart/2005/8/layout/lProcess3"/>
    <dgm:cxn modelId="{30DF3F94-5D9B-4065-B244-C0EBD6D967C0}" type="presParOf" srcId="{FBEEF86C-4E1C-43F4-8C1F-AAFBB2232B83}" destId="{71E60C58-520D-4523-9359-93EB3642C891}" srcOrd="6" destOrd="0" presId="urn:microsoft.com/office/officeart/2005/8/layout/lProcess3"/>
    <dgm:cxn modelId="{21D2749C-F381-4F27-A14C-64BBAE4D8DF0}" type="presParOf" srcId="{FBEEF86C-4E1C-43F4-8C1F-AAFBB2232B83}" destId="{7104633C-C75C-4B9B-BA34-E4875F85ED9E}" srcOrd="7" destOrd="0" presId="urn:microsoft.com/office/officeart/2005/8/layout/lProcess3"/>
    <dgm:cxn modelId="{A009FCB3-F904-436A-8C11-EFE49F9A1C8C}" type="presParOf" srcId="{FBEEF86C-4E1C-43F4-8C1F-AAFBB2232B83}" destId="{F5B142BD-CD12-42E7-9ED9-7ADE16AFF850}" srcOrd="8"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2DEAE-5EF6-4E9A-80DF-194FCB4FBE24}">
      <dsp:nvSpPr>
        <dsp:cNvPr id="0" name=""/>
        <dsp:cNvSpPr/>
      </dsp:nvSpPr>
      <dsp:spPr>
        <a:xfrm>
          <a:off x="1370" y="299585"/>
          <a:ext cx="2736725" cy="1094690"/>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vi-VN" sz="1200" kern="1200"/>
            <a:t>Thử nghiệm từ </a:t>
          </a:r>
          <a:r>
            <a:rPr lang="vi-VN" sz="1200" i="1" kern="1200"/>
            <a:t>01.01.2018~31.01.2019</a:t>
          </a:r>
          <a:endParaRPr lang="vi-VN" sz="1200" kern="1200"/>
        </a:p>
      </dsp:txBody>
      <dsp:txXfrm>
        <a:off x="548715" y="299585"/>
        <a:ext cx="1642035" cy="1094690"/>
      </dsp:txXfrm>
    </dsp:sp>
    <dsp:sp modelId="{6693B3EE-4A9D-479D-A7E8-E1861F82CFA4}">
      <dsp:nvSpPr>
        <dsp:cNvPr id="0" name=""/>
        <dsp:cNvSpPr/>
      </dsp:nvSpPr>
      <dsp:spPr>
        <a:xfrm>
          <a:off x="2382322" y="392634"/>
          <a:ext cx="2271482" cy="90859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40005" rIns="0" bIns="40005" numCol="1" spcCol="1270" anchor="ctr" anchorCtr="0">
          <a:noAutofit/>
        </a:bodyPr>
        <a:lstStyle/>
        <a:p>
          <a:pPr marL="0" lvl="0" indent="0" algn="ctr" defTabSz="2800350">
            <a:lnSpc>
              <a:spcPct val="90000"/>
            </a:lnSpc>
            <a:spcBef>
              <a:spcPct val="0"/>
            </a:spcBef>
            <a:spcAft>
              <a:spcPct val="35000"/>
            </a:spcAft>
            <a:buNone/>
          </a:pPr>
          <a:r>
            <a:rPr lang="vi-VN" sz="6300" i="1" kern="1200"/>
            <a:t>M5</a:t>
          </a:r>
          <a:endParaRPr lang="vi-VN" sz="6300" kern="1200"/>
        </a:p>
      </dsp:txBody>
      <dsp:txXfrm>
        <a:off x="2836619" y="392634"/>
        <a:ext cx="1362889" cy="908593"/>
      </dsp:txXfrm>
    </dsp:sp>
    <dsp:sp modelId="{37556007-94FF-4490-A877-3C807BC59A06}">
      <dsp:nvSpPr>
        <dsp:cNvPr id="0" name=""/>
        <dsp:cNvSpPr/>
      </dsp:nvSpPr>
      <dsp:spPr>
        <a:xfrm>
          <a:off x="4335797" y="392634"/>
          <a:ext cx="2271482" cy="90859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40005" rIns="0" bIns="40005" numCol="1" spcCol="1270" anchor="ctr" anchorCtr="0">
          <a:noAutofit/>
        </a:bodyPr>
        <a:lstStyle/>
        <a:p>
          <a:pPr marL="0" lvl="0" indent="0" algn="ctr" defTabSz="2800350">
            <a:lnSpc>
              <a:spcPct val="90000"/>
            </a:lnSpc>
            <a:spcBef>
              <a:spcPct val="0"/>
            </a:spcBef>
            <a:spcAft>
              <a:spcPct val="35000"/>
            </a:spcAft>
            <a:buNone/>
          </a:pPr>
          <a:r>
            <a:rPr lang="vi-VN" sz="6300" i="1" kern="1200"/>
            <a:t>M1</a:t>
          </a:r>
          <a:endParaRPr lang="vi-VN" sz="6300" kern="1200"/>
        </a:p>
      </dsp:txBody>
      <dsp:txXfrm>
        <a:off x="4790094" y="392634"/>
        <a:ext cx="1362889" cy="908593"/>
      </dsp:txXfrm>
    </dsp:sp>
    <dsp:sp modelId="{71E60C58-520D-4523-9359-93EB3642C891}">
      <dsp:nvSpPr>
        <dsp:cNvPr id="0" name=""/>
        <dsp:cNvSpPr/>
      </dsp:nvSpPr>
      <dsp:spPr>
        <a:xfrm>
          <a:off x="6289272" y="392634"/>
          <a:ext cx="2271482" cy="90859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40005" rIns="0" bIns="40005" numCol="1" spcCol="1270" anchor="ctr" anchorCtr="0">
          <a:noAutofit/>
        </a:bodyPr>
        <a:lstStyle/>
        <a:p>
          <a:pPr marL="0" lvl="0" indent="0" algn="ctr" defTabSz="2800350">
            <a:lnSpc>
              <a:spcPct val="90000"/>
            </a:lnSpc>
            <a:spcBef>
              <a:spcPct val="0"/>
            </a:spcBef>
            <a:spcAft>
              <a:spcPct val="35000"/>
            </a:spcAft>
            <a:buNone/>
          </a:pPr>
          <a:r>
            <a:rPr lang="vi-VN" sz="6300" i="1" kern="1200"/>
            <a:t>M3</a:t>
          </a:r>
          <a:endParaRPr lang="vi-VN" sz="6300" kern="1200"/>
        </a:p>
      </dsp:txBody>
      <dsp:txXfrm>
        <a:off x="6743569" y="392634"/>
        <a:ext cx="1362889" cy="908593"/>
      </dsp:txXfrm>
    </dsp:sp>
    <dsp:sp modelId="{F5B142BD-CD12-42E7-9ED9-7ADE16AFF850}">
      <dsp:nvSpPr>
        <dsp:cNvPr id="0" name=""/>
        <dsp:cNvSpPr/>
      </dsp:nvSpPr>
      <dsp:spPr>
        <a:xfrm>
          <a:off x="8242747" y="392634"/>
          <a:ext cx="2271482" cy="908593"/>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40005" rIns="0" bIns="40005" numCol="1" spcCol="1270" anchor="ctr" anchorCtr="0">
          <a:noAutofit/>
        </a:bodyPr>
        <a:lstStyle/>
        <a:p>
          <a:pPr marL="0" lvl="0" indent="0" algn="ctr" defTabSz="2800350">
            <a:lnSpc>
              <a:spcPct val="90000"/>
            </a:lnSpc>
            <a:spcBef>
              <a:spcPct val="0"/>
            </a:spcBef>
            <a:spcAft>
              <a:spcPct val="35000"/>
            </a:spcAft>
            <a:buNone/>
          </a:pPr>
          <a:r>
            <a:rPr lang="vi-VN" sz="6300" i="1" kern="1200"/>
            <a:t>H1</a:t>
          </a:r>
          <a:endParaRPr lang="vi-VN" sz="6300" kern="1200"/>
        </a:p>
      </dsp:txBody>
      <dsp:txXfrm>
        <a:off x="8697044" y="392634"/>
        <a:ext cx="1362889" cy="908593"/>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1B4C74C2-A32A-4CD8-9BE5-107556C62A22}"/>
              </a:ext>
            </a:extLst>
          </p:cNvPr>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p>
        </p:txBody>
      </p:sp>
      <p:sp>
        <p:nvSpPr>
          <p:cNvPr id="3" name="Tiêu đề phụ 2">
            <a:extLst>
              <a:ext uri="{FF2B5EF4-FFF2-40B4-BE49-F238E27FC236}">
                <a16:creationId xmlns:a16="http://schemas.microsoft.com/office/drawing/2014/main" id="{4650F79B-662A-4348-80CA-8DCDE9DFF7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p>
        </p:txBody>
      </p:sp>
      <p:sp>
        <p:nvSpPr>
          <p:cNvPr id="4" name="Chỗ dành sẵn cho Ngày tháng 3">
            <a:extLst>
              <a:ext uri="{FF2B5EF4-FFF2-40B4-BE49-F238E27FC236}">
                <a16:creationId xmlns:a16="http://schemas.microsoft.com/office/drawing/2014/main" id="{04310F47-0F2B-47CC-B0A0-A7DB4B3659A9}"/>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D0D0C5CC-5B33-48CF-9C6F-E26E76F0D45E}"/>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1BC459B9-9D12-4D89-A440-553F6048D024}"/>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3880105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C6CEF00-2DE0-435B-ACF7-C52178026BCA}"/>
              </a:ext>
            </a:extLst>
          </p:cNvPr>
          <p:cNvSpPr>
            <a:spLocks noGrp="1"/>
          </p:cNvSpPr>
          <p:nvPr>
            <p:ph type="title"/>
          </p:nvPr>
        </p:nvSpPr>
        <p:spPr/>
        <p:txBody>
          <a:bodyPr/>
          <a:lstStyle/>
          <a:p>
            <a:r>
              <a:rPr lang="vi-VN"/>
              <a:t>Bấm để sửa kiểu tiêu đề Bản cái</a:t>
            </a:r>
          </a:p>
        </p:txBody>
      </p:sp>
      <p:sp>
        <p:nvSpPr>
          <p:cNvPr id="3" name="Chỗ dành sẵn cho Văn bản Dọc 2">
            <a:extLst>
              <a:ext uri="{FF2B5EF4-FFF2-40B4-BE49-F238E27FC236}">
                <a16:creationId xmlns:a16="http://schemas.microsoft.com/office/drawing/2014/main" id="{F6D3D37A-3BAF-4C96-9BDD-8233771A6ECF}"/>
              </a:ext>
            </a:extLst>
          </p:cNvPr>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0E8425A5-CD8E-450F-A0E2-1540B3E962A3}"/>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0855E8CA-1694-4261-9D33-05CD25AC5AC3}"/>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E53B7994-B432-42AA-811D-15AF928B5D9B}"/>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3132669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a:extLst>
              <a:ext uri="{FF2B5EF4-FFF2-40B4-BE49-F238E27FC236}">
                <a16:creationId xmlns:a16="http://schemas.microsoft.com/office/drawing/2014/main" id="{574794A7-0600-4EEE-ADB5-E729464DF2DC}"/>
              </a:ext>
            </a:extLst>
          </p:cNvPr>
          <p:cNvSpPr>
            <a:spLocks noGrp="1"/>
          </p:cNvSpPr>
          <p:nvPr>
            <p:ph type="title" orient="vert"/>
          </p:nvPr>
        </p:nvSpPr>
        <p:spPr>
          <a:xfrm>
            <a:off x="8724900" y="365125"/>
            <a:ext cx="2628900" cy="5811838"/>
          </a:xfrm>
        </p:spPr>
        <p:txBody>
          <a:bodyPr vert="eaVert"/>
          <a:lstStyle/>
          <a:p>
            <a:r>
              <a:rPr lang="vi-VN"/>
              <a:t>Bấm để sửa kiểu tiêu đề Bản cái</a:t>
            </a:r>
          </a:p>
        </p:txBody>
      </p:sp>
      <p:sp>
        <p:nvSpPr>
          <p:cNvPr id="3" name="Chỗ dành sẵn cho Văn bản Dọc 2">
            <a:extLst>
              <a:ext uri="{FF2B5EF4-FFF2-40B4-BE49-F238E27FC236}">
                <a16:creationId xmlns:a16="http://schemas.microsoft.com/office/drawing/2014/main" id="{A9D6EF71-25E4-42BE-8899-DE7DDC47C044}"/>
              </a:ext>
            </a:extLst>
          </p:cNvPr>
          <p:cNvSpPr>
            <a:spLocks noGrp="1"/>
          </p:cNvSpPr>
          <p:nvPr>
            <p:ph type="body" orient="vert" idx="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0C1350E4-6F3E-4E77-ABDB-56E0D843250E}"/>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7BD7413C-A00A-480D-A98A-A77CCEC41CC0}"/>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CA651F5A-A82C-431E-A58D-D3AB72A5B5C2}"/>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712923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E074810-70B6-40FC-86ED-A2948B6924E6}"/>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A239CAFB-980C-4B21-BEBD-FE2BBC8BE1BB}"/>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53B1126B-9362-432F-A2D0-73C06DB0B363}"/>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5412C206-3E80-4D8D-BEBB-FF7F0FFD0B26}"/>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3D9D8B3E-8A90-42BE-A5B5-D06A2865171D}"/>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2448717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6F226D1-7475-4567-A32D-F9B77E9F64B1}"/>
              </a:ext>
            </a:extLst>
          </p:cNvPr>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p>
        </p:txBody>
      </p:sp>
      <p:sp>
        <p:nvSpPr>
          <p:cNvPr id="3" name="Chỗ dành sẵn cho Văn bản 2">
            <a:extLst>
              <a:ext uri="{FF2B5EF4-FFF2-40B4-BE49-F238E27FC236}">
                <a16:creationId xmlns:a16="http://schemas.microsoft.com/office/drawing/2014/main" id="{E5745A28-645A-4C34-93D1-1DC449A945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Chỗ dành sẵn cho Ngày tháng 3">
            <a:extLst>
              <a:ext uri="{FF2B5EF4-FFF2-40B4-BE49-F238E27FC236}">
                <a16:creationId xmlns:a16="http://schemas.microsoft.com/office/drawing/2014/main" id="{88AF8495-D427-4FAA-96A8-B70970D0863E}"/>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3E8AAB1E-DA99-4EFC-8634-053FDBF40F30}"/>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11094891-3944-4A2D-8C30-C64BF8A9CF94}"/>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2766085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83A41A2-F02C-48A6-8981-0DB309F734B5}"/>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6791AC77-5D97-4FC2-B04F-4042BF52E7DD}"/>
              </a:ext>
            </a:extLst>
          </p:cNvPr>
          <p:cNvSpPr>
            <a:spLocks noGrp="1"/>
          </p:cNvSpPr>
          <p:nvPr>
            <p:ph sz="half" idx="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ội dung 3">
            <a:extLst>
              <a:ext uri="{FF2B5EF4-FFF2-40B4-BE49-F238E27FC236}">
                <a16:creationId xmlns:a16="http://schemas.microsoft.com/office/drawing/2014/main" id="{8788C270-E3A6-4808-86ED-523C53866C96}"/>
              </a:ext>
            </a:extLst>
          </p:cNvPr>
          <p:cNvSpPr>
            <a:spLocks noGrp="1"/>
          </p:cNvSpPr>
          <p:nvPr>
            <p:ph sz="half" idx="2"/>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Ngày tháng 4">
            <a:extLst>
              <a:ext uri="{FF2B5EF4-FFF2-40B4-BE49-F238E27FC236}">
                <a16:creationId xmlns:a16="http://schemas.microsoft.com/office/drawing/2014/main" id="{2D66F933-5FEC-45CB-91E7-B3D72DE4BD35}"/>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6" name="Chỗ dành sẵn cho Chân trang 5">
            <a:extLst>
              <a:ext uri="{FF2B5EF4-FFF2-40B4-BE49-F238E27FC236}">
                <a16:creationId xmlns:a16="http://schemas.microsoft.com/office/drawing/2014/main" id="{E0F5676F-B3AC-42AF-A8DF-7C66A6DA7831}"/>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25E6EED5-ABED-42D4-B8D6-48153D99F146}"/>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969580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1CBAF41-A5C3-488F-983E-A3C39BE5B2CA}"/>
              </a:ext>
            </a:extLst>
          </p:cNvPr>
          <p:cNvSpPr>
            <a:spLocks noGrp="1"/>
          </p:cNvSpPr>
          <p:nvPr>
            <p:ph type="title"/>
          </p:nvPr>
        </p:nvSpPr>
        <p:spPr>
          <a:xfrm>
            <a:off x="839788" y="365125"/>
            <a:ext cx="10515600" cy="1325563"/>
          </a:xfrm>
        </p:spPr>
        <p:txBody>
          <a:bodyPr/>
          <a:lstStyle/>
          <a:p>
            <a:r>
              <a:rPr lang="vi-VN"/>
              <a:t>Bấm để sửa kiểu tiêu đề Bản cái</a:t>
            </a:r>
          </a:p>
        </p:txBody>
      </p:sp>
      <p:sp>
        <p:nvSpPr>
          <p:cNvPr id="3" name="Chỗ dành sẵn cho Văn bản 2">
            <a:extLst>
              <a:ext uri="{FF2B5EF4-FFF2-40B4-BE49-F238E27FC236}">
                <a16:creationId xmlns:a16="http://schemas.microsoft.com/office/drawing/2014/main" id="{F2D5C2AE-78A0-45EE-8D29-5069AC3783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a:extLst>
              <a:ext uri="{FF2B5EF4-FFF2-40B4-BE49-F238E27FC236}">
                <a16:creationId xmlns:a16="http://schemas.microsoft.com/office/drawing/2014/main" id="{62CAE0B0-E00B-4A7E-93B7-BFE312776FD5}"/>
              </a:ext>
            </a:extLst>
          </p:cNvPr>
          <p:cNvSpPr>
            <a:spLocks noGrp="1"/>
          </p:cNvSpPr>
          <p:nvPr>
            <p:ph sz="half" idx="2"/>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Văn bản 4">
            <a:extLst>
              <a:ext uri="{FF2B5EF4-FFF2-40B4-BE49-F238E27FC236}">
                <a16:creationId xmlns:a16="http://schemas.microsoft.com/office/drawing/2014/main" id="{58773825-2C18-4DDB-9FF8-1AF713FB9F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a:extLst>
              <a:ext uri="{FF2B5EF4-FFF2-40B4-BE49-F238E27FC236}">
                <a16:creationId xmlns:a16="http://schemas.microsoft.com/office/drawing/2014/main" id="{795D9705-831D-4DD9-BB3E-DB2A4DBA9D5E}"/>
              </a:ext>
            </a:extLst>
          </p:cNvPr>
          <p:cNvSpPr>
            <a:spLocks noGrp="1"/>
          </p:cNvSpPr>
          <p:nvPr>
            <p:ph sz="quarter" idx="4"/>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7" name="Chỗ dành sẵn cho Ngày tháng 6">
            <a:extLst>
              <a:ext uri="{FF2B5EF4-FFF2-40B4-BE49-F238E27FC236}">
                <a16:creationId xmlns:a16="http://schemas.microsoft.com/office/drawing/2014/main" id="{93F8F96B-32D2-4F74-B60A-6764581176F9}"/>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8" name="Chỗ dành sẵn cho Chân trang 7">
            <a:extLst>
              <a:ext uri="{FF2B5EF4-FFF2-40B4-BE49-F238E27FC236}">
                <a16:creationId xmlns:a16="http://schemas.microsoft.com/office/drawing/2014/main" id="{1D66323F-BB0B-428C-80CB-720780642C1C}"/>
              </a:ext>
            </a:extLst>
          </p:cNvPr>
          <p:cNvSpPr>
            <a:spLocks noGrp="1"/>
          </p:cNvSpPr>
          <p:nvPr>
            <p:ph type="ftr" sz="quarter" idx="11"/>
          </p:nvPr>
        </p:nvSpPr>
        <p:spPr/>
        <p:txBody>
          <a:bodyPr/>
          <a:lstStyle/>
          <a:p>
            <a:endParaRPr lang="vi-VN"/>
          </a:p>
        </p:txBody>
      </p:sp>
      <p:sp>
        <p:nvSpPr>
          <p:cNvPr id="9" name="Chỗ dành sẵn cho Số hiệu Bản chiếu 8">
            <a:extLst>
              <a:ext uri="{FF2B5EF4-FFF2-40B4-BE49-F238E27FC236}">
                <a16:creationId xmlns:a16="http://schemas.microsoft.com/office/drawing/2014/main" id="{16EEC0EF-DB26-4AD2-A8A3-89EFEB37C9F4}"/>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3708094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CDC7CC4-5593-4B6A-B16B-E534E7CB923B}"/>
              </a:ext>
            </a:extLst>
          </p:cNvPr>
          <p:cNvSpPr>
            <a:spLocks noGrp="1"/>
          </p:cNvSpPr>
          <p:nvPr>
            <p:ph type="title"/>
          </p:nvPr>
        </p:nvSpPr>
        <p:spPr/>
        <p:txBody>
          <a:bodyPr/>
          <a:lstStyle/>
          <a:p>
            <a:r>
              <a:rPr lang="vi-VN"/>
              <a:t>Bấm để sửa kiểu tiêu đề Bản cái</a:t>
            </a:r>
          </a:p>
        </p:txBody>
      </p:sp>
      <p:sp>
        <p:nvSpPr>
          <p:cNvPr id="3" name="Chỗ dành sẵn cho Ngày tháng 2">
            <a:extLst>
              <a:ext uri="{FF2B5EF4-FFF2-40B4-BE49-F238E27FC236}">
                <a16:creationId xmlns:a16="http://schemas.microsoft.com/office/drawing/2014/main" id="{7376B445-FC47-4EDE-8AEC-43C2D1424DB6}"/>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4" name="Chỗ dành sẵn cho Chân trang 3">
            <a:extLst>
              <a:ext uri="{FF2B5EF4-FFF2-40B4-BE49-F238E27FC236}">
                <a16:creationId xmlns:a16="http://schemas.microsoft.com/office/drawing/2014/main" id="{5AE71CA5-E39D-4C8A-BE6E-D702028F901F}"/>
              </a:ext>
            </a:extLst>
          </p:cNvPr>
          <p:cNvSpPr>
            <a:spLocks noGrp="1"/>
          </p:cNvSpPr>
          <p:nvPr>
            <p:ph type="ftr" sz="quarter" idx="11"/>
          </p:nvPr>
        </p:nvSpPr>
        <p:spPr/>
        <p:txBody>
          <a:bodyPr/>
          <a:lstStyle/>
          <a:p>
            <a:endParaRPr lang="vi-VN"/>
          </a:p>
        </p:txBody>
      </p:sp>
      <p:sp>
        <p:nvSpPr>
          <p:cNvPr id="5" name="Chỗ dành sẵn cho Số hiệu Bản chiếu 4">
            <a:extLst>
              <a:ext uri="{FF2B5EF4-FFF2-40B4-BE49-F238E27FC236}">
                <a16:creationId xmlns:a16="http://schemas.microsoft.com/office/drawing/2014/main" id="{76956E41-99AC-4425-8567-E12AD5D3BCEF}"/>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783146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a:extLst>
              <a:ext uri="{FF2B5EF4-FFF2-40B4-BE49-F238E27FC236}">
                <a16:creationId xmlns:a16="http://schemas.microsoft.com/office/drawing/2014/main" id="{B256AD34-A401-4A86-8E0B-8202A482C127}"/>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3" name="Chỗ dành sẵn cho Chân trang 2">
            <a:extLst>
              <a:ext uri="{FF2B5EF4-FFF2-40B4-BE49-F238E27FC236}">
                <a16:creationId xmlns:a16="http://schemas.microsoft.com/office/drawing/2014/main" id="{6B1121D3-3219-4C04-A9CA-068184C5FDFC}"/>
              </a:ext>
            </a:extLst>
          </p:cNvPr>
          <p:cNvSpPr>
            <a:spLocks noGrp="1"/>
          </p:cNvSpPr>
          <p:nvPr>
            <p:ph type="ftr" sz="quarter" idx="11"/>
          </p:nvPr>
        </p:nvSpPr>
        <p:spPr/>
        <p:txBody>
          <a:bodyPr/>
          <a:lstStyle/>
          <a:p>
            <a:endParaRPr lang="vi-VN"/>
          </a:p>
        </p:txBody>
      </p:sp>
      <p:sp>
        <p:nvSpPr>
          <p:cNvPr id="4" name="Chỗ dành sẵn cho Số hiệu Bản chiếu 3">
            <a:extLst>
              <a:ext uri="{FF2B5EF4-FFF2-40B4-BE49-F238E27FC236}">
                <a16:creationId xmlns:a16="http://schemas.microsoft.com/office/drawing/2014/main" id="{86723D00-4585-4AF4-8D38-2FC6BF5BCEC5}"/>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4251370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302E3A2-4B5F-4B88-997F-92B075B588AC}"/>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Nội dung 2">
            <a:extLst>
              <a:ext uri="{FF2B5EF4-FFF2-40B4-BE49-F238E27FC236}">
                <a16:creationId xmlns:a16="http://schemas.microsoft.com/office/drawing/2014/main" id="{BB59EE64-A36E-4627-A9A1-1E6646B1C8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Văn bản 3">
            <a:extLst>
              <a:ext uri="{FF2B5EF4-FFF2-40B4-BE49-F238E27FC236}">
                <a16:creationId xmlns:a16="http://schemas.microsoft.com/office/drawing/2014/main" id="{54703AC6-EEB6-4681-B229-AC5F7758F0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E8ACE931-FFD7-4E68-B32C-0453C0DDBD29}"/>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6" name="Chỗ dành sẵn cho Chân trang 5">
            <a:extLst>
              <a:ext uri="{FF2B5EF4-FFF2-40B4-BE49-F238E27FC236}">
                <a16:creationId xmlns:a16="http://schemas.microsoft.com/office/drawing/2014/main" id="{1ED2D570-3616-482E-AFE5-BA4A269DA340}"/>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82B51953-6707-49E0-BEF2-6DE33C26A920}"/>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1339779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2917673-2709-41C6-BC65-336978E357D6}"/>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Hình ảnh 2">
            <a:extLst>
              <a:ext uri="{FF2B5EF4-FFF2-40B4-BE49-F238E27FC236}">
                <a16:creationId xmlns:a16="http://schemas.microsoft.com/office/drawing/2014/main" id="{6CA96C52-4AF1-4F0D-8789-DD6CFEE980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Chỗ dành sẵn cho Văn bản 3">
            <a:extLst>
              <a:ext uri="{FF2B5EF4-FFF2-40B4-BE49-F238E27FC236}">
                <a16:creationId xmlns:a16="http://schemas.microsoft.com/office/drawing/2014/main" id="{93C5BFAE-5CA6-4DAE-B26A-B9C94313A2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FF090899-C47E-4E40-A31D-1A342FF397A2}"/>
              </a:ext>
            </a:extLst>
          </p:cNvPr>
          <p:cNvSpPr>
            <a:spLocks noGrp="1"/>
          </p:cNvSpPr>
          <p:nvPr>
            <p:ph type="dt" sz="half" idx="10"/>
          </p:nvPr>
        </p:nvSpPr>
        <p:spPr/>
        <p:txBody>
          <a:bodyPr/>
          <a:lstStyle/>
          <a:p>
            <a:fld id="{B68E00DB-9F03-49C0-9827-6A221B15DCF8}" type="datetimeFigureOut">
              <a:rPr lang="vi-VN" smtClean="0"/>
              <a:t>28/06/2020</a:t>
            </a:fld>
            <a:endParaRPr lang="vi-VN"/>
          </a:p>
        </p:txBody>
      </p:sp>
      <p:sp>
        <p:nvSpPr>
          <p:cNvPr id="6" name="Chỗ dành sẵn cho Chân trang 5">
            <a:extLst>
              <a:ext uri="{FF2B5EF4-FFF2-40B4-BE49-F238E27FC236}">
                <a16:creationId xmlns:a16="http://schemas.microsoft.com/office/drawing/2014/main" id="{104D5505-733B-461C-BA20-8E7BF57226CC}"/>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B637E395-7677-4CD7-B532-F1933C33486B}"/>
              </a:ext>
            </a:extLst>
          </p:cNvPr>
          <p:cNvSpPr>
            <a:spLocks noGrp="1"/>
          </p:cNvSpPr>
          <p:nvPr>
            <p:ph type="sldNum" sz="quarter" idx="12"/>
          </p:nvPr>
        </p:nvSpPr>
        <p:spPr/>
        <p:txBody>
          <a:bodyPr/>
          <a:lstStyle/>
          <a:p>
            <a:fld id="{0DF1F91F-1F26-4E43-8D7B-EB52AF490157}" type="slidenum">
              <a:rPr lang="vi-VN" smtClean="0"/>
              <a:t>‹#›</a:t>
            </a:fld>
            <a:endParaRPr lang="vi-VN"/>
          </a:p>
        </p:txBody>
      </p:sp>
    </p:spTree>
    <p:extLst>
      <p:ext uri="{BB962C8B-B14F-4D97-AF65-F5344CB8AC3E}">
        <p14:creationId xmlns:p14="http://schemas.microsoft.com/office/powerpoint/2010/main" val="1884254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
            <a:lum/>
          </a:blip>
          <a:srcRect/>
          <a:stretch>
            <a:fillRect/>
          </a:stretch>
        </a:blipFill>
        <a:effectLst/>
      </p:bgPr>
    </p:bg>
    <p:spTree>
      <p:nvGrpSpPr>
        <p:cNvPr id="1" name=""/>
        <p:cNvGrpSpPr/>
        <p:nvPr/>
      </p:nvGrpSpPr>
      <p:grpSpPr>
        <a:xfrm>
          <a:off x="0" y="0"/>
          <a:ext cx="0" cy="0"/>
          <a:chOff x="0" y="0"/>
          <a:chExt cx="0" cy="0"/>
        </a:xfrm>
      </p:grpSpPr>
      <p:sp>
        <p:nvSpPr>
          <p:cNvPr id="2" name="Chỗ dành sẵn cho Tiêu đề 1">
            <a:extLst>
              <a:ext uri="{FF2B5EF4-FFF2-40B4-BE49-F238E27FC236}">
                <a16:creationId xmlns:a16="http://schemas.microsoft.com/office/drawing/2014/main" id="{7298FD3A-55A1-4AF0-86BD-F30F8669AF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p>
        </p:txBody>
      </p:sp>
      <p:sp>
        <p:nvSpPr>
          <p:cNvPr id="3" name="Chỗ dành sẵn cho Văn bản 2">
            <a:extLst>
              <a:ext uri="{FF2B5EF4-FFF2-40B4-BE49-F238E27FC236}">
                <a16:creationId xmlns:a16="http://schemas.microsoft.com/office/drawing/2014/main" id="{28D17754-6B40-4404-95C2-ECA5D71E9F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7C0FB15D-F245-4C40-BB85-038057DF54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8E00DB-9F03-49C0-9827-6A221B15DCF8}" type="datetimeFigureOut">
              <a:rPr lang="vi-VN" smtClean="0"/>
              <a:t>28/06/2020</a:t>
            </a:fld>
            <a:endParaRPr lang="vi-VN"/>
          </a:p>
        </p:txBody>
      </p:sp>
      <p:sp>
        <p:nvSpPr>
          <p:cNvPr id="5" name="Chỗ dành sẵn cho Chân trang 4">
            <a:extLst>
              <a:ext uri="{FF2B5EF4-FFF2-40B4-BE49-F238E27FC236}">
                <a16:creationId xmlns:a16="http://schemas.microsoft.com/office/drawing/2014/main" id="{3F438C93-99BB-49A7-99E9-88E6DE2A5D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Chỗ dành sẵn cho Số hiệu Bản chiếu 5">
            <a:extLst>
              <a:ext uri="{FF2B5EF4-FFF2-40B4-BE49-F238E27FC236}">
                <a16:creationId xmlns:a16="http://schemas.microsoft.com/office/drawing/2014/main" id="{ADB69088-A9BB-4886-9425-4FD6E10C10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F1F91F-1F26-4E43-8D7B-EB52AF490157}" type="slidenum">
              <a:rPr lang="vi-VN" smtClean="0"/>
              <a:t>‹#›</a:t>
            </a:fld>
            <a:endParaRPr lang="vi-VN"/>
          </a:p>
        </p:txBody>
      </p:sp>
    </p:spTree>
    <p:extLst>
      <p:ext uri="{BB962C8B-B14F-4D97-AF65-F5344CB8AC3E}">
        <p14:creationId xmlns:p14="http://schemas.microsoft.com/office/powerpoint/2010/main" val="4134416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png"/><Relationship Id="rId3" Type="http://schemas.openxmlformats.org/officeDocument/2006/relationships/diagramLayout" Target="../diagrams/layout1.xml"/><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23.png"/><Relationship Id="rId5" Type="http://schemas.openxmlformats.org/officeDocument/2006/relationships/diagramColors" Target="../diagrams/colors1.xml"/><Relationship Id="rId10" Type="http://schemas.openxmlformats.org/officeDocument/2006/relationships/image" Target="../media/image22.png"/><Relationship Id="rId4" Type="http://schemas.openxmlformats.org/officeDocument/2006/relationships/diagramQuickStyle" Target="../diagrams/quickStyle1.xml"/><Relationship Id="rId9" Type="http://schemas.openxmlformats.org/officeDocument/2006/relationships/image" Target="../media/image21.png"/><Relationship Id="rId1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78BB5C5E-CE3B-4584-B118-43AEE1688106}"/>
              </a:ext>
            </a:extLst>
          </p:cNvPr>
          <p:cNvSpPr>
            <a:spLocks noGrp="1"/>
          </p:cNvSpPr>
          <p:nvPr>
            <p:ph type="ctrTitle"/>
          </p:nvPr>
        </p:nvSpPr>
        <p:spPr>
          <a:xfrm>
            <a:off x="1524000" y="2487952"/>
            <a:ext cx="9144000" cy="1011011"/>
          </a:xfrm>
        </p:spPr>
        <p:txBody>
          <a:bodyPr/>
          <a:lstStyle/>
          <a:p>
            <a:r>
              <a:rPr lang="en-US" b="1"/>
              <a:t>DỰ ĐOÁN FOREX</a:t>
            </a:r>
            <a:endParaRPr lang="vi-VN" b="1"/>
          </a:p>
        </p:txBody>
      </p:sp>
      <p:sp>
        <p:nvSpPr>
          <p:cNvPr id="3" name="Tiêu đề phụ 2">
            <a:extLst>
              <a:ext uri="{FF2B5EF4-FFF2-40B4-BE49-F238E27FC236}">
                <a16:creationId xmlns:a16="http://schemas.microsoft.com/office/drawing/2014/main" id="{40920660-4EF6-468C-A15F-FC54A06D48E3}"/>
              </a:ext>
            </a:extLst>
          </p:cNvPr>
          <p:cNvSpPr>
            <a:spLocks noGrp="1"/>
          </p:cNvSpPr>
          <p:nvPr>
            <p:ph type="subTitle" idx="1"/>
          </p:nvPr>
        </p:nvSpPr>
        <p:spPr>
          <a:xfrm>
            <a:off x="1524000" y="3737937"/>
            <a:ext cx="9144000" cy="505505"/>
          </a:xfrm>
        </p:spPr>
        <p:txBody>
          <a:bodyPr>
            <a:normAutofit/>
          </a:bodyPr>
          <a:lstStyle/>
          <a:p>
            <a:r>
              <a:rPr lang="en-US">
                <a:latin typeface="Arial" panose="020B0604020202020204" pitchFamily="34" charset="0"/>
                <a:cs typeface="Arial" panose="020B0604020202020204" pitchFamily="34" charset="0"/>
              </a:rPr>
              <a:t>Giáo viên h</a:t>
            </a:r>
            <a:r>
              <a:rPr lang="vi-VN">
                <a:latin typeface="Arial" panose="020B0604020202020204" pitchFamily="34" charset="0"/>
                <a:cs typeface="Arial" panose="020B0604020202020204" pitchFamily="34" charset="0"/>
              </a:rPr>
              <a:t>ướng dẫn: Bùi Mạnh Toàn</a:t>
            </a:r>
            <a:endParaRPr lang="en-US">
              <a:latin typeface="Arial" panose="020B0604020202020204" pitchFamily="34" charset="0"/>
              <a:cs typeface="Arial" panose="020B0604020202020204" pitchFamily="34" charset="0"/>
            </a:endParaRPr>
          </a:p>
        </p:txBody>
      </p:sp>
      <p:sp>
        <p:nvSpPr>
          <p:cNvPr id="4" name="Tiêu đề phụ 2">
            <a:extLst>
              <a:ext uri="{FF2B5EF4-FFF2-40B4-BE49-F238E27FC236}">
                <a16:creationId xmlns:a16="http://schemas.microsoft.com/office/drawing/2014/main" id="{BC6301DD-62A7-49A0-AA91-9F8A1F137EBB}"/>
              </a:ext>
            </a:extLst>
          </p:cNvPr>
          <p:cNvSpPr txBox="1">
            <a:spLocks/>
          </p:cNvSpPr>
          <p:nvPr/>
        </p:nvSpPr>
        <p:spPr>
          <a:xfrm>
            <a:off x="0" y="5636645"/>
            <a:ext cx="1257300" cy="5055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vi-VN"/>
              <a:t>Nhóm</a:t>
            </a:r>
          </a:p>
        </p:txBody>
      </p:sp>
      <p:sp>
        <p:nvSpPr>
          <p:cNvPr id="5" name="Tiêu đề phụ 2">
            <a:extLst>
              <a:ext uri="{FF2B5EF4-FFF2-40B4-BE49-F238E27FC236}">
                <a16:creationId xmlns:a16="http://schemas.microsoft.com/office/drawing/2014/main" id="{78C7DE34-A803-4028-B535-D00D52F40B3B}"/>
              </a:ext>
            </a:extLst>
          </p:cNvPr>
          <p:cNvSpPr txBox="1">
            <a:spLocks/>
          </p:cNvSpPr>
          <p:nvPr/>
        </p:nvSpPr>
        <p:spPr>
          <a:xfrm>
            <a:off x="0" y="6508749"/>
            <a:ext cx="9144000" cy="31251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vi-VN" sz="1500">
                <a:cs typeface="Arial" panose="020B0604020202020204" pitchFamily="34" charset="0"/>
              </a:rPr>
              <a:t>PHẠM NGUYỄN HOÀNG VĨNH PHÚC MSSV: 1611060524 Lớp: 16DTHC2 </a:t>
            </a:r>
            <a:endParaRPr lang="en-US" sz="1500">
              <a:latin typeface="Arial" panose="020B0604020202020204" pitchFamily="34" charset="0"/>
              <a:cs typeface="Arial" panose="020B0604020202020204" pitchFamily="34" charset="0"/>
            </a:endParaRPr>
          </a:p>
        </p:txBody>
      </p:sp>
      <p:sp>
        <p:nvSpPr>
          <p:cNvPr id="6" name="Tiêu đề phụ 2">
            <a:extLst>
              <a:ext uri="{FF2B5EF4-FFF2-40B4-BE49-F238E27FC236}">
                <a16:creationId xmlns:a16="http://schemas.microsoft.com/office/drawing/2014/main" id="{59DCEDF4-BED9-48A6-BB4C-56EF9DC04A96}"/>
              </a:ext>
            </a:extLst>
          </p:cNvPr>
          <p:cNvSpPr txBox="1">
            <a:spLocks/>
          </p:cNvSpPr>
          <p:nvPr/>
        </p:nvSpPr>
        <p:spPr>
          <a:xfrm>
            <a:off x="0" y="6142150"/>
            <a:ext cx="9144000" cy="31251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vi-VN" sz="1500">
                <a:cs typeface="Arial" panose="020B0604020202020204" pitchFamily="34" charset="0"/>
              </a:rPr>
              <a:t>TRƯƠNG TẤN PHÁT</a:t>
            </a:r>
            <a:r>
              <a:rPr lang="en-US" sz="1500">
                <a:cs typeface="Arial" panose="020B0604020202020204" pitchFamily="34" charset="0"/>
              </a:rPr>
              <a:t> </a:t>
            </a:r>
            <a:r>
              <a:rPr lang="en-US" sz="1500">
                <a:latin typeface="Arial" panose="020B0604020202020204" pitchFamily="34" charset="0"/>
                <a:cs typeface="Arial" panose="020B0604020202020204" pitchFamily="34" charset="0"/>
              </a:rPr>
              <a:t>MSSV: 1611061139 Lớp: 16DTHC2 </a:t>
            </a:r>
          </a:p>
        </p:txBody>
      </p:sp>
      <p:sp>
        <p:nvSpPr>
          <p:cNvPr id="7" name="Tiêu đề phụ 2">
            <a:extLst>
              <a:ext uri="{FF2B5EF4-FFF2-40B4-BE49-F238E27FC236}">
                <a16:creationId xmlns:a16="http://schemas.microsoft.com/office/drawing/2014/main" id="{B671BDF8-784F-4F3A-919C-F55E82F2E5CD}"/>
              </a:ext>
            </a:extLst>
          </p:cNvPr>
          <p:cNvSpPr txBox="1">
            <a:spLocks/>
          </p:cNvSpPr>
          <p:nvPr/>
        </p:nvSpPr>
        <p:spPr>
          <a:xfrm>
            <a:off x="1524000" y="2134389"/>
            <a:ext cx="9144000" cy="5055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vi-VN" sz="1900">
                <a:latin typeface="Arial" panose="020B0604020202020204" pitchFamily="34" charset="0"/>
                <a:cs typeface="Arial" panose="020B0604020202020204" pitchFamily="34" charset="0"/>
              </a:rPr>
              <a:t>BÁO CÁO CHUYÊN NGÀNH</a:t>
            </a:r>
            <a:endParaRPr lang="en-US" sz="19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8481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a:xfrm>
            <a:off x="838200" y="1825625"/>
            <a:ext cx="10515600" cy="4351338"/>
          </a:xfrm>
        </p:spPr>
        <p:txBody>
          <a:bodyPr/>
          <a:lstStyle/>
          <a:p>
            <a:pPr>
              <a:buFont typeface="Wingdings" panose="05000000000000000000" pitchFamily="2" charset="2"/>
              <a:buChar char="§"/>
            </a:pPr>
            <a:r>
              <a:rPr lang="vi-VN"/>
              <a:t>ĐƯỜNG TRUNG BÌNH ĐỘNG (MOVING AVRAGE) </a:t>
            </a:r>
          </a:p>
        </p:txBody>
      </p:sp>
      <p:grpSp>
        <p:nvGrpSpPr>
          <p:cNvPr id="14" name="Nhóm 13">
            <a:extLst>
              <a:ext uri="{FF2B5EF4-FFF2-40B4-BE49-F238E27FC236}">
                <a16:creationId xmlns:a16="http://schemas.microsoft.com/office/drawing/2014/main" id="{1E6C3426-E8B7-4140-8E48-C4434773EF38}"/>
              </a:ext>
            </a:extLst>
          </p:cNvPr>
          <p:cNvGrpSpPr/>
          <p:nvPr/>
        </p:nvGrpSpPr>
        <p:grpSpPr>
          <a:xfrm>
            <a:off x="2128158" y="3205391"/>
            <a:ext cx="7692117" cy="2264908"/>
            <a:chOff x="2128158" y="3205391"/>
            <a:chExt cx="7692117" cy="2264908"/>
          </a:xfrm>
        </p:grpSpPr>
        <p:grpSp>
          <p:nvGrpSpPr>
            <p:cNvPr id="12" name="Nhóm 11">
              <a:extLst>
                <a:ext uri="{FF2B5EF4-FFF2-40B4-BE49-F238E27FC236}">
                  <a16:creationId xmlns:a16="http://schemas.microsoft.com/office/drawing/2014/main" id="{1B038AC9-3B3D-4E00-808C-2605EF128BA7}"/>
                </a:ext>
              </a:extLst>
            </p:cNvPr>
            <p:cNvGrpSpPr/>
            <p:nvPr/>
          </p:nvGrpSpPr>
          <p:grpSpPr>
            <a:xfrm>
              <a:off x="2128158" y="3205391"/>
              <a:ext cx="7692117" cy="1333273"/>
              <a:chOff x="2128158" y="3205391"/>
              <a:chExt cx="7692117" cy="1333273"/>
            </a:xfrm>
          </p:grpSpPr>
          <p:sp>
            <p:nvSpPr>
              <p:cNvPr id="4" name="Hình chữ nhật 3">
                <a:extLst>
                  <a:ext uri="{FF2B5EF4-FFF2-40B4-BE49-F238E27FC236}">
                    <a16:creationId xmlns:a16="http://schemas.microsoft.com/office/drawing/2014/main" id="{0BDDB29F-5291-4702-BDE7-C87333C20D1F}"/>
                  </a:ext>
                </a:extLst>
              </p:cNvPr>
              <p:cNvSpPr/>
              <p:nvPr/>
            </p:nvSpPr>
            <p:spPr>
              <a:xfrm>
                <a:off x="2128158" y="3206978"/>
                <a:ext cx="2529114" cy="13316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t>SMA của ‘n’ ngày</a:t>
                </a:r>
                <a:endParaRPr lang="vi-VN"/>
              </a:p>
            </p:txBody>
          </p:sp>
          <p:sp>
            <p:nvSpPr>
              <p:cNvPr id="5" name="Hình chữ nhật 4">
                <a:extLst>
                  <a:ext uri="{FF2B5EF4-FFF2-40B4-BE49-F238E27FC236}">
                    <a16:creationId xmlns:a16="http://schemas.microsoft.com/office/drawing/2014/main" id="{EF0D8EC2-1EDA-4FCA-B885-A8364446E3E0}"/>
                  </a:ext>
                </a:extLst>
              </p:cNvPr>
              <p:cNvSpPr/>
              <p:nvPr/>
            </p:nvSpPr>
            <p:spPr>
              <a:xfrm>
                <a:off x="7291161" y="3206978"/>
                <a:ext cx="2529114" cy="133168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vi-VN"/>
                  <a:t>AVERAGE</a:t>
                </a:r>
                <a:r>
                  <a:rPr lang="en-US"/>
                  <a:t>(Close(‘n’))</a:t>
                </a:r>
                <a:endParaRPr lang="vi-VN"/>
              </a:p>
            </p:txBody>
          </p:sp>
          <p:grpSp>
            <p:nvGrpSpPr>
              <p:cNvPr id="11" name="Nhóm 10">
                <a:extLst>
                  <a:ext uri="{FF2B5EF4-FFF2-40B4-BE49-F238E27FC236}">
                    <a16:creationId xmlns:a16="http://schemas.microsoft.com/office/drawing/2014/main" id="{70FAAC95-C32E-4CFF-B6C6-78B74B00941C}"/>
                  </a:ext>
                </a:extLst>
              </p:cNvPr>
              <p:cNvGrpSpPr/>
              <p:nvPr/>
            </p:nvGrpSpPr>
            <p:grpSpPr>
              <a:xfrm rot="10800000">
                <a:off x="5275715" y="3205391"/>
                <a:ext cx="1397003" cy="1333273"/>
                <a:chOff x="5341257" y="3205391"/>
                <a:chExt cx="1397003" cy="1333273"/>
              </a:xfrm>
            </p:grpSpPr>
            <p:sp>
              <p:nvSpPr>
                <p:cNvPr id="8" name="Mũi tên: Hình V 7">
                  <a:extLst>
                    <a:ext uri="{FF2B5EF4-FFF2-40B4-BE49-F238E27FC236}">
                      <a16:creationId xmlns:a16="http://schemas.microsoft.com/office/drawing/2014/main" id="{50CC6142-D095-4F10-B664-C375EB1D5FE6}"/>
                    </a:ext>
                  </a:extLst>
                </p:cNvPr>
                <p:cNvSpPr/>
                <p:nvPr/>
              </p:nvSpPr>
              <p:spPr>
                <a:xfrm>
                  <a:off x="5341257" y="3206978"/>
                  <a:ext cx="885372" cy="1331686"/>
                </a:xfrm>
                <a:prstGeom prst="chevron">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vi-VN">
                    <a:solidFill>
                      <a:schemeClr val="tx1"/>
                    </a:solidFill>
                  </a:endParaRPr>
                </a:p>
              </p:txBody>
            </p:sp>
            <p:sp>
              <p:nvSpPr>
                <p:cNvPr id="9" name="Mũi tên: Hình V 8">
                  <a:extLst>
                    <a:ext uri="{FF2B5EF4-FFF2-40B4-BE49-F238E27FC236}">
                      <a16:creationId xmlns:a16="http://schemas.microsoft.com/office/drawing/2014/main" id="{5A5C85C0-C3A7-415C-9C74-06679269AD13}"/>
                    </a:ext>
                  </a:extLst>
                </p:cNvPr>
                <p:cNvSpPr/>
                <p:nvPr/>
              </p:nvSpPr>
              <p:spPr>
                <a:xfrm>
                  <a:off x="5598433" y="3205391"/>
                  <a:ext cx="885372" cy="1331686"/>
                </a:xfrm>
                <a:prstGeom prst="chevron">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vi-VN">
                    <a:solidFill>
                      <a:schemeClr val="tx1"/>
                    </a:solidFill>
                  </a:endParaRPr>
                </a:p>
              </p:txBody>
            </p:sp>
            <p:sp>
              <p:nvSpPr>
                <p:cNvPr id="10" name="Mũi tên: Hình V 9">
                  <a:extLst>
                    <a:ext uri="{FF2B5EF4-FFF2-40B4-BE49-F238E27FC236}">
                      <a16:creationId xmlns:a16="http://schemas.microsoft.com/office/drawing/2014/main" id="{64B09B72-B94F-4971-8409-47A5C562D8EB}"/>
                    </a:ext>
                  </a:extLst>
                </p:cNvPr>
                <p:cNvSpPr/>
                <p:nvPr/>
              </p:nvSpPr>
              <p:spPr>
                <a:xfrm>
                  <a:off x="5852888" y="3205391"/>
                  <a:ext cx="885372" cy="1331686"/>
                </a:xfrm>
                <a:prstGeom prst="chevron">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vi-VN">
                    <a:solidFill>
                      <a:schemeClr val="tx1"/>
                    </a:solidFill>
                  </a:endParaRPr>
                </a:p>
              </p:txBody>
            </p:sp>
          </p:grpSp>
        </p:grpSp>
        <p:sp>
          <p:nvSpPr>
            <p:cNvPr id="13" name="Hình chữ nhật: Góc Tròn 12">
              <a:extLst>
                <a:ext uri="{FF2B5EF4-FFF2-40B4-BE49-F238E27FC236}">
                  <a16:creationId xmlns:a16="http://schemas.microsoft.com/office/drawing/2014/main" id="{2150A667-059B-4DF3-9662-0123C75CA29D}"/>
                </a:ext>
              </a:extLst>
            </p:cNvPr>
            <p:cNvSpPr/>
            <p:nvPr/>
          </p:nvSpPr>
          <p:spPr>
            <a:xfrm>
              <a:off x="4252912" y="4672014"/>
              <a:ext cx="3439886" cy="79828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a:t>‘n’ là số ngày xét (số nến)</a:t>
              </a:r>
              <a:endParaRPr lang="vi-VN"/>
            </a:p>
          </p:txBody>
        </p:sp>
      </p:grpSp>
      <p:sp>
        <p:nvSpPr>
          <p:cNvPr id="6" name="Chữ thập 5">
            <a:extLst>
              <a:ext uri="{FF2B5EF4-FFF2-40B4-BE49-F238E27FC236}">
                <a16:creationId xmlns:a16="http://schemas.microsoft.com/office/drawing/2014/main" id="{8169E3B7-2509-4581-BFC9-98D7DDC6CDF7}"/>
              </a:ext>
            </a:extLst>
          </p:cNvPr>
          <p:cNvSpPr/>
          <p:nvPr/>
        </p:nvSpPr>
        <p:spPr>
          <a:xfrm>
            <a:off x="9515475" y="1919401"/>
            <a:ext cx="304800" cy="307975"/>
          </a:xfrm>
          <a:prstGeom prst="plu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vi-VN"/>
          </a:p>
        </p:txBody>
      </p:sp>
      <p:sp>
        <p:nvSpPr>
          <p:cNvPr id="7" name="Hình chữ nhật 6">
            <a:extLst>
              <a:ext uri="{FF2B5EF4-FFF2-40B4-BE49-F238E27FC236}">
                <a16:creationId xmlns:a16="http://schemas.microsoft.com/office/drawing/2014/main" id="{A284DB51-96CC-43C4-BAEB-C2B49C40B724}"/>
              </a:ext>
            </a:extLst>
          </p:cNvPr>
          <p:cNvSpPr/>
          <p:nvPr/>
        </p:nvSpPr>
        <p:spPr>
          <a:xfrm>
            <a:off x="1110114" y="1387701"/>
            <a:ext cx="8331200" cy="4102103"/>
          </a:xfrm>
          <a:prstGeom prst="rect">
            <a:avLst/>
          </a:prstGeom>
          <a:ln>
            <a:solidFill>
              <a:schemeClr val="accent1">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lvl="2"/>
            <a:r>
              <a:rPr lang="en-US" b="1" i="1"/>
              <a:t>SỬ DỤNG CHỈ SỐ MA</a:t>
            </a:r>
            <a:endParaRPr lang="vi-VN" sz="1600"/>
          </a:p>
          <a:p>
            <a:pPr algn="just"/>
            <a:r>
              <a:rPr lang="en-US"/>
              <a:t>       Các chỉ số MA sẽ trễ hơn so với thị trường do sử dụng các dữ liệu quá khứ, khoảng thời gian càng dài thì độ trễ càng lớn. Chỉ số MA 200 ngày chắc chắn sẽ trễ hơn rất nhiều hơn với chỉ số MA 20 ngày bởi nó tính cả giá của 200 ngày trước đó. Việc quyết định khoảng thời gian dài hay ngắn phụ thuộc vào mục tiêu giao dịch của nhà đầu tư. Với nhà đầu tư dài hạn thì sẽ sử dụng thời gian dài và nhà đầu tư ngắn hạn thì sử dụng thời gian ngắn.</a:t>
            </a:r>
            <a:endParaRPr lang="vi-VN" sz="1600"/>
          </a:p>
          <a:p>
            <a:pPr algn="just"/>
            <a:r>
              <a:rPr lang="en-US"/>
              <a:t>     Chỉ số MA có thể tự thân là một gợi ý về xu hướng của thị trường. Tuy nhiên nhà đầu tư có thể sử dụng thêm một đường MA khác để dễ dự đoán hơn. Thông thường hai đường MA sẽ có một đường ngắn hạn và một đường dài hạn. Khi đường MA ngắn hạn vượt qua đường MA dài hạn. Có nghĩa rằng thị trường đang có xu hướng tăng trở lại. Ngược lại khi đường MA ngắn hạn cắt xuống dưới đường MA dài hạn. Thì thị trường đang có xu hướng giảm.</a:t>
            </a:r>
            <a:endParaRPr lang="vi-VN" sz="1600"/>
          </a:p>
          <a:p>
            <a:pPr algn="ctr"/>
            <a:endParaRPr lang="vi-VN"/>
          </a:p>
        </p:txBody>
      </p:sp>
    </p:spTree>
    <p:extLst>
      <p:ext uri="{BB962C8B-B14F-4D97-AF65-F5344CB8AC3E}">
        <p14:creationId xmlns:p14="http://schemas.microsoft.com/office/powerpoint/2010/main" val="388446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bldLst>
      <p:bldP spid="7" grpId="0" animBg="1"/>
      <p:bldP spid="7"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a:xfrm>
            <a:off x="838200" y="1825625"/>
            <a:ext cx="10515600" cy="4351338"/>
          </a:xfrm>
        </p:spPr>
        <p:txBody>
          <a:bodyPr/>
          <a:lstStyle/>
          <a:p>
            <a:pPr>
              <a:buFont typeface="Wingdings" panose="05000000000000000000" pitchFamily="2" charset="2"/>
              <a:buChar char="§"/>
            </a:pPr>
            <a:r>
              <a:rPr lang="vi-VN"/>
              <a:t>ĐƯỜNG TRUNG BÌNH ĐỘNG (MOVING AVRAGE) </a:t>
            </a:r>
          </a:p>
        </p:txBody>
      </p:sp>
      <p:pic>
        <p:nvPicPr>
          <p:cNvPr id="13" name="Picture 2">
            <a:extLst>
              <a:ext uri="{FF2B5EF4-FFF2-40B4-BE49-F238E27FC236}">
                <a16:creationId xmlns:a16="http://schemas.microsoft.com/office/drawing/2014/main" id="{A0738DC3-7C7E-450F-B7FE-FDF0F36704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1196" y="2432278"/>
            <a:ext cx="9089607" cy="417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6219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a:xfrm>
            <a:off x="838200" y="1825625"/>
            <a:ext cx="10515600" cy="4351338"/>
          </a:xfrm>
        </p:spPr>
        <p:txBody>
          <a:bodyPr/>
          <a:lstStyle/>
          <a:p>
            <a:pPr>
              <a:buFont typeface="Wingdings" panose="05000000000000000000" pitchFamily="2" charset="2"/>
              <a:buChar char="§"/>
            </a:pPr>
            <a:r>
              <a:rPr lang="vi-VN"/>
              <a:t>CHỈ SỐ ĐỊNH HƯỚNG TRUNG BÌNH (ADX)</a:t>
            </a:r>
          </a:p>
        </p:txBody>
      </p:sp>
      <p:grpSp>
        <p:nvGrpSpPr>
          <p:cNvPr id="19" name="Nhóm 18">
            <a:extLst>
              <a:ext uri="{FF2B5EF4-FFF2-40B4-BE49-F238E27FC236}">
                <a16:creationId xmlns:a16="http://schemas.microsoft.com/office/drawing/2014/main" id="{C09FEDE2-0BDA-4399-8DDA-C823145AB7F1}"/>
              </a:ext>
            </a:extLst>
          </p:cNvPr>
          <p:cNvGrpSpPr/>
          <p:nvPr/>
        </p:nvGrpSpPr>
        <p:grpSpPr>
          <a:xfrm>
            <a:off x="3570513" y="2641600"/>
            <a:ext cx="4934858" cy="3904695"/>
            <a:chOff x="3570513" y="2641600"/>
            <a:chExt cx="4934858" cy="3904695"/>
          </a:xfrm>
        </p:grpSpPr>
        <p:sp>
          <p:nvSpPr>
            <p:cNvPr id="10" name="Hộp Văn bản 9">
              <a:extLst>
                <a:ext uri="{FF2B5EF4-FFF2-40B4-BE49-F238E27FC236}">
                  <a16:creationId xmlns:a16="http://schemas.microsoft.com/office/drawing/2014/main" id="{8F6700D5-05B9-4FC2-902D-F7707B0A8BC3}"/>
                </a:ext>
              </a:extLst>
            </p:cNvPr>
            <p:cNvSpPr txBox="1"/>
            <p:nvPr/>
          </p:nvSpPr>
          <p:spPr>
            <a:xfrm>
              <a:off x="4013198" y="6176963"/>
              <a:ext cx="1156086" cy="369332"/>
            </a:xfrm>
            <a:prstGeom prst="rect">
              <a:avLst/>
            </a:prstGeom>
            <a:noFill/>
          </p:spPr>
          <p:txBody>
            <a:bodyPr wrap="none" rtlCol="0">
              <a:spAutoFit/>
            </a:bodyPr>
            <a:lstStyle/>
            <a:p>
              <a:r>
                <a:rPr lang="vi-VN">
                  <a:ln w="0"/>
                  <a:solidFill>
                    <a:schemeClr val="accent1"/>
                  </a:solidFill>
                  <a:effectLst>
                    <a:outerShdw blurRad="38100" dist="25400" dir="5400000" algn="ctr" rotWithShape="0">
                      <a:srgbClr val="6E747A">
                        <a:alpha val="43000"/>
                      </a:srgbClr>
                    </a:outerShdw>
                  </a:effectLst>
                </a:rPr>
                <a:t>Thời gian</a:t>
              </a:r>
            </a:p>
          </p:txBody>
        </p:sp>
        <p:grpSp>
          <p:nvGrpSpPr>
            <p:cNvPr id="8" name="Nhóm 7">
              <a:extLst>
                <a:ext uri="{FF2B5EF4-FFF2-40B4-BE49-F238E27FC236}">
                  <a16:creationId xmlns:a16="http://schemas.microsoft.com/office/drawing/2014/main" id="{FBB53D68-D04A-4C39-87A0-60D172A37B5A}"/>
                </a:ext>
              </a:extLst>
            </p:cNvPr>
            <p:cNvGrpSpPr/>
            <p:nvPr/>
          </p:nvGrpSpPr>
          <p:grpSpPr>
            <a:xfrm>
              <a:off x="3570513" y="2641600"/>
              <a:ext cx="4934858" cy="3535363"/>
              <a:chOff x="3570513" y="2641600"/>
              <a:chExt cx="4934858" cy="3535363"/>
            </a:xfrm>
          </p:grpSpPr>
          <p:sp>
            <p:nvSpPr>
              <p:cNvPr id="4" name="Hình chữ nhật 3">
                <a:extLst>
                  <a:ext uri="{FF2B5EF4-FFF2-40B4-BE49-F238E27FC236}">
                    <a16:creationId xmlns:a16="http://schemas.microsoft.com/office/drawing/2014/main" id="{D9E1CED3-9AA8-4E14-BD38-FB0F8FBDB6A6}"/>
                  </a:ext>
                </a:extLst>
              </p:cNvPr>
              <p:cNvSpPr/>
              <p:nvPr/>
            </p:nvSpPr>
            <p:spPr>
              <a:xfrm>
                <a:off x="3686628" y="2641600"/>
                <a:ext cx="4818743" cy="7874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a:ln>
                      <a:solidFill>
                        <a:srgbClr val="7030A0"/>
                      </a:solidFill>
                    </a:ln>
                    <a:effectLst>
                      <a:glow rad="228600">
                        <a:schemeClr val="accent5">
                          <a:satMod val="175000"/>
                          <a:alpha val="40000"/>
                        </a:schemeClr>
                      </a:glow>
                    </a:effectLst>
                  </a:rPr>
                  <a:t>ADX = MA[((+DI) - (-DI)) / ((+ DI) + (-DI))] x 100</a:t>
                </a:r>
                <a:endParaRPr lang="vi-VN">
                  <a:ln>
                    <a:solidFill>
                      <a:srgbClr val="7030A0"/>
                    </a:solidFill>
                  </a:ln>
                  <a:effectLst>
                    <a:glow rad="228600">
                      <a:schemeClr val="accent5">
                        <a:satMod val="175000"/>
                        <a:alpha val="40000"/>
                      </a:schemeClr>
                    </a:glow>
                  </a:effectLst>
                </a:endParaRPr>
              </a:p>
            </p:txBody>
          </p:sp>
          <p:grpSp>
            <p:nvGrpSpPr>
              <p:cNvPr id="14" name="Nhóm 13">
                <a:extLst>
                  <a:ext uri="{FF2B5EF4-FFF2-40B4-BE49-F238E27FC236}">
                    <a16:creationId xmlns:a16="http://schemas.microsoft.com/office/drawing/2014/main" id="{931F706D-BC9A-4CE2-8E71-826B5F9B6D21}"/>
                  </a:ext>
                </a:extLst>
              </p:cNvPr>
              <p:cNvGrpSpPr/>
              <p:nvPr/>
            </p:nvGrpSpPr>
            <p:grpSpPr>
              <a:xfrm>
                <a:off x="3570513" y="3561331"/>
                <a:ext cx="4753315" cy="2615632"/>
                <a:chOff x="3425484" y="3563937"/>
                <a:chExt cx="4753315" cy="2615632"/>
              </a:xfrm>
            </p:grpSpPr>
            <p:sp>
              <p:nvSpPr>
                <p:cNvPr id="6" name="Mũi tên: Phải 5">
                  <a:extLst>
                    <a:ext uri="{FF2B5EF4-FFF2-40B4-BE49-F238E27FC236}">
                      <a16:creationId xmlns:a16="http://schemas.microsoft.com/office/drawing/2014/main" id="{E6C09B7E-DB38-4C60-BC63-0226ACCAED2F}"/>
                    </a:ext>
                  </a:extLst>
                </p:cNvPr>
                <p:cNvSpPr/>
                <p:nvPr/>
              </p:nvSpPr>
              <p:spPr>
                <a:xfrm>
                  <a:off x="4013199" y="3563937"/>
                  <a:ext cx="3200401" cy="639309"/>
                </a:xfrm>
                <a:prstGeom prst="right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 DI</a:t>
                  </a:r>
                </a:p>
              </p:txBody>
            </p:sp>
            <p:sp>
              <p:nvSpPr>
                <p:cNvPr id="7" name="Mũi tên: Phải 6">
                  <a:extLst>
                    <a:ext uri="{FF2B5EF4-FFF2-40B4-BE49-F238E27FC236}">
                      <a16:creationId xmlns:a16="http://schemas.microsoft.com/office/drawing/2014/main" id="{AB037F40-4B2B-497A-887E-31F312F3057B}"/>
                    </a:ext>
                  </a:extLst>
                </p:cNvPr>
                <p:cNvSpPr/>
                <p:nvPr/>
              </p:nvSpPr>
              <p:spPr>
                <a:xfrm>
                  <a:off x="4013198" y="5212555"/>
                  <a:ext cx="3200401" cy="639309"/>
                </a:xfrm>
                <a:prstGeom prst="rightArrow">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 DI</a:t>
                  </a:r>
                </a:p>
              </p:txBody>
            </p:sp>
            <p:sp>
              <p:nvSpPr>
                <p:cNvPr id="5" name="Mũi tên: Phải 4">
                  <a:extLst>
                    <a:ext uri="{FF2B5EF4-FFF2-40B4-BE49-F238E27FC236}">
                      <a16:creationId xmlns:a16="http://schemas.microsoft.com/office/drawing/2014/main" id="{6AB21104-933F-4DFA-99DD-0C1B31A61C72}"/>
                    </a:ext>
                  </a:extLst>
                </p:cNvPr>
                <p:cNvSpPr/>
                <p:nvPr/>
              </p:nvSpPr>
              <p:spPr>
                <a:xfrm>
                  <a:off x="4013199" y="4097450"/>
                  <a:ext cx="4165600" cy="126274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ADX</a:t>
                  </a:r>
                </a:p>
              </p:txBody>
            </p:sp>
            <p:cxnSp>
              <p:nvCxnSpPr>
                <p:cNvPr id="9" name="Đường kết nối Mũi tên Thẳng 8">
                  <a:extLst>
                    <a:ext uri="{FF2B5EF4-FFF2-40B4-BE49-F238E27FC236}">
                      <a16:creationId xmlns:a16="http://schemas.microsoft.com/office/drawing/2014/main" id="{B11FC290-6092-4201-B1C4-BFDF0D373442}"/>
                    </a:ext>
                  </a:extLst>
                </p:cNvPr>
                <p:cNvCxnSpPr/>
                <p:nvPr/>
              </p:nvCxnSpPr>
              <p:spPr>
                <a:xfrm>
                  <a:off x="4013198" y="6176963"/>
                  <a:ext cx="17925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Đường kết nối Mũi tên Thẳng 11">
                  <a:extLst>
                    <a:ext uri="{FF2B5EF4-FFF2-40B4-BE49-F238E27FC236}">
                      <a16:creationId xmlns:a16="http://schemas.microsoft.com/office/drawing/2014/main" id="{02ACCB60-E3C0-4C3B-87FE-9A6331E1E0AF}"/>
                    </a:ext>
                  </a:extLst>
                </p:cNvPr>
                <p:cNvCxnSpPr/>
                <p:nvPr/>
              </p:nvCxnSpPr>
              <p:spPr>
                <a:xfrm flipV="1">
                  <a:off x="3788229" y="3686629"/>
                  <a:ext cx="0" cy="24903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Hộp Văn bản 12">
                  <a:extLst>
                    <a:ext uri="{FF2B5EF4-FFF2-40B4-BE49-F238E27FC236}">
                      <a16:creationId xmlns:a16="http://schemas.microsoft.com/office/drawing/2014/main" id="{7188F31E-B39A-4B84-8F83-FD7E512E08DF}"/>
                    </a:ext>
                  </a:extLst>
                </p:cNvPr>
                <p:cNvSpPr txBox="1"/>
                <p:nvPr/>
              </p:nvSpPr>
              <p:spPr>
                <a:xfrm rot="16200000">
                  <a:off x="3338280" y="5723034"/>
                  <a:ext cx="543739" cy="369332"/>
                </a:xfrm>
                <a:prstGeom prst="rect">
                  <a:avLst/>
                </a:prstGeom>
                <a:noFill/>
              </p:spPr>
              <p:txBody>
                <a:bodyPr wrap="none" rtlCol="0">
                  <a:spAutoFit/>
                </a:bodyPr>
                <a:lstStyle/>
                <a:p>
                  <a:r>
                    <a:rPr lang="vi-VN">
                      <a:ln w="0"/>
                      <a:solidFill>
                        <a:schemeClr val="accent1"/>
                      </a:solidFill>
                      <a:effectLst>
                        <a:outerShdw blurRad="38100" dist="25400" dir="5400000" algn="ctr" rotWithShape="0">
                          <a:srgbClr val="6E747A">
                            <a:alpha val="43000"/>
                          </a:srgbClr>
                        </a:outerShdw>
                      </a:effectLst>
                    </a:rPr>
                    <a:t>Giá</a:t>
                  </a:r>
                </a:p>
              </p:txBody>
            </p:sp>
          </p:grpSp>
        </p:grpSp>
      </p:grpSp>
      <p:sp>
        <p:nvSpPr>
          <p:cNvPr id="15" name="Chữ thập 14">
            <a:extLst>
              <a:ext uri="{FF2B5EF4-FFF2-40B4-BE49-F238E27FC236}">
                <a16:creationId xmlns:a16="http://schemas.microsoft.com/office/drawing/2014/main" id="{C5F99BB1-1E13-4658-BC13-56B92E2D078C}"/>
              </a:ext>
            </a:extLst>
          </p:cNvPr>
          <p:cNvSpPr/>
          <p:nvPr/>
        </p:nvSpPr>
        <p:spPr>
          <a:xfrm>
            <a:off x="8737600" y="2844799"/>
            <a:ext cx="377371" cy="352651"/>
          </a:xfrm>
          <a:prstGeom prst="plus">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vi-VN"/>
          </a:p>
        </p:txBody>
      </p:sp>
      <p:sp>
        <p:nvSpPr>
          <p:cNvPr id="18" name="Hình chữ nhật 17">
            <a:extLst>
              <a:ext uri="{FF2B5EF4-FFF2-40B4-BE49-F238E27FC236}">
                <a16:creationId xmlns:a16="http://schemas.microsoft.com/office/drawing/2014/main" id="{793A14F0-D274-4ADC-9C3F-272EBFFF3A55}"/>
              </a:ext>
            </a:extLst>
          </p:cNvPr>
          <p:cNvSpPr/>
          <p:nvPr/>
        </p:nvSpPr>
        <p:spPr>
          <a:xfrm>
            <a:off x="1473085" y="2769623"/>
            <a:ext cx="8955315" cy="3985646"/>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lvl="2" algn="just"/>
            <a:r>
              <a:rPr lang="en-US" b="1" i="1"/>
              <a:t>CÁCH SỬ DỤNG</a:t>
            </a:r>
            <a:endParaRPr lang="vi-VN" sz="1600"/>
          </a:p>
          <a:p>
            <a:pPr algn="just"/>
            <a:r>
              <a:rPr lang="en-US"/>
              <a:t>   </a:t>
            </a:r>
            <a:r>
              <a:rPr lang="en-US" b="1"/>
              <a:t>ADX</a:t>
            </a:r>
            <a:r>
              <a:rPr lang="en-US"/>
              <a:t> là một chỉ số phức tạp, kết quả tính toán từ chỉ thị hướng Cộng (+ DI - dòng màu xanh lá cây) và từ chỉ thị hướng Minus (-DI - đường đỏ), nhưng tất cả đều có thể được sử dụng để phân tích xu hướng.</a:t>
            </a:r>
            <a:endParaRPr lang="vi-VN" sz="1600"/>
          </a:p>
          <a:p>
            <a:pPr algn="just"/>
            <a:r>
              <a:rPr lang="en-US"/>
              <a:t>Nhìn chung các chỉ báo (in đậm dòng) di chuyển được cho là để phản ánh sức mạnh xu hướng hiện tại:</a:t>
            </a:r>
            <a:endParaRPr lang="vi-VN" sz="1600"/>
          </a:p>
          <a:p>
            <a:pPr marL="285750" lvl="0" indent="-285750" algn="just">
              <a:buFont typeface="Arial" panose="020B0604020202020204" pitchFamily="34" charset="0"/>
              <a:buChar char="•"/>
            </a:pPr>
            <a:r>
              <a:rPr lang="en-US"/>
              <a:t>Tăng của ADX (thường là leo lên trên 25) cho thấy tăng cường xu hướng thị trường - xu hướng chỉ số sau đây đang trở nên hữu ích hơn</a:t>
            </a:r>
            <a:endParaRPr lang="vi-VN" sz="1600"/>
          </a:p>
          <a:p>
            <a:pPr marL="285750" lvl="0" indent="-285750" algn="just">
              <a:buFont typeface="Arial" panose="020B0604020202020204" pitchFamily="34" charset="0"/>
              <a:buChar char="•"/>
            </a:pPr>
            <a:r>
              <a:rPr lang="en-US"/>
              <a:t>Rơi của ADX cho thấy phát triển xu hướng đang nghi ngờ. ADX giá trị dưới 20 có thể cho biết xu hướng không hết lực và nên dùng kèm oscillator..</a:t>
            </a:r>
            <a:endParaRPr lang="vi-VN" sz="1600"/>
          </a:p>
          <a:p>
            <a:pPr algn="just"/>
            <a:r>
              <a:rPr lang="en-US"/>
              <a:t>    Sử dụng của hệ thống kinh doanh phức tạp ADX có thể yêu cầu tín hiệu xác nhận bổ sung:</a:t>
            </a:r>
            <a:endParaRPr lang="vi-VN" sz="1600"/>
          </a:p>
          <a:p>
            <a:pPr marL="285750" lvl="0" indent="-285750" algn="just">
              <a:buFont typeface="Wingdings" panose="05000000000000000000" pitchFamily="2" charset="2"/>
              <a:buChar char="Ø"/>
            </a:pPr>
            <a:r>
              <a:rPr lang="en-US"/>
              <a:t>Thông thường nếu + DI (dòng màu xanh lá cây) leo trên DI (đường đỏ), là tín hiệu nên mua vào</a:t>
            </a:r>
            <a:endParaRPr lang="vi-VN" sz="1600"/>
          </a:p>
          <a:p>
            <a:pPr marL="285750" lvl="0" indent="-285750" algn="just">
              <a:buFont typeface="Wingdings" panose="05000000000000000000" pitchFamily="2" charset="2"/>
              <a:buChar char="Ø"/>
            </a:pPr>
            <a:r>
              <a:rPr lang="en-US"/>
              <a:t>Thông thường nếu -DI leo trên + DI, là tín hiệu nên bán ra</a:t>
            </a:r>
            <a:endParaRPr lang="vi-VN" sz="1600"/>
          </a:p>
        </p:txBody>
      </p:sp>
      <p:grpSp>
        <p:nvGrpSpPr>
          <p:cNvPr id="22" name="Nhóm 21">
            <a:extLst>
              <a:ext uri="{FF2B5EF4-FFF2-40B4-BE49-F238E27FC236}">
                <a16:creationId xmlns:a16="http://schemas.microsoft.com/office/drawing/2014/main" id="{CCF1A723-7482-49C5-A080-6D2FA3235494}"/>
              </a:ext>
            </a:extLst>
          </p:cNvPr>
          <p:cNvGrpSpPr/>
          <p:nvPr/>
        </p:nvGrpSpPr>
        <p:grpSpPr>
          <a:xfrm>
            <a:off x="3751827" y="586128"/>
            <a:ext cx="4688343" cy="2151289"/>
            <a:chOff x="3751827" y="586128"/>
            <a:chExt cx="4688343" cy="2151289"/>
          </a:xfrm>
        </p:grpSpPr>
        <p:sp>
          <p:nvSpPr>
            <p:cNvPr id="16" name="Hình chữ nhật 15">
              <a:extLst>
                <a:ext uri="{FF2B5EF4-FFF2-40B4-BE49-F238E27FC236}">
                  <a16:creationId xmlns:a16="http://schemas.microsoft.com/office/drawing/2014/main" id="{5D462C83-6B72-483F-9B67-8F555D4F3EFE}"/>
                </a:ext>
              </a:extLst>
            </p:cNvPr>
            <p:cNvSpPr/>
            <p:nvPr/>
          </p:nvSpPr>
          <p:spPr>
            <a:xfrm>
              <a:off x="3751827" y="586128"/>
              <a:ext cx="4688343" cy="215128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just"/>
              <a:r>
                <a:rPr lang="en-US"/>
                <a:t>    </a:t>
              </a:r>
              <a:r>
                <a:rPr lang="en-US" b="1"/>
                <a:t>Average Directional Index </a:t>
              </a:r>
              <a:r>
                <a:rPr lang="en-US"/>
                <a:t>(ADX) là một chỉ số kỹ thuật được phát triển bởi Welles Wilder để ước lượng sức mạnh xu hướng và xác định biến động giá có thể xảy ra tiếp theo bằng cách so sánh sự khác biệt giữa hai mức thấp và mức cao.</a:t>
              </a:r>
              <a:endParaRPr lang="vi-VN"/>
            </a:p>
          </p:txBody>
        </p:sp>
        <p:sp>
          <p:nvSpPr>
            <p:cNvPr id="21" name="Chữ thập 20">
              <a:extLst>
                <a:ext uri="{FF2B5EF4-FFF2-40B4-BE49-F238E27FC236}">
                  <a16:creationId xmlns:a16="http://schemas.microsoft.com/office/drawing/2014/main" id="{4C57175E-6919-478F-B28A-9B9864BCEA5F}"/>
                </a:ext>
              </a:extLst>
            </p:cNvPr>
            <p:cNvSpPr/>
            <p:nvPr/>
          </p:nvSpPr>
          <p:spPr>
            <a:xfrm>
              <a:off x="8098971" y="2365829"/>
              <a:ext cx="261257" cy="275770"/>
            </a:xfrm>
            <a:prstGeom prst="plus">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vi-VN"/>
            </a:p>
          </p:txBody>
        </p:sp>
      </p:grpSp>
    </p:spTree>
    <p:extLst>
      <p:ext uri="{BB962C8B-B14F-4D97-AF65-F5344CB8AC3E}">
        <p14:creationId xmlns:p14="http://schemas.microsoft.com/office/powerpoint/2010/main" val="21214937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15"/>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22"/>
                                        </p:tgtEl>
                                        <p:attrNameLst>
                                          <p:attrName>style.visibility</p:attrName>
                                        </p:attrNameLst>
                                      </p:cBhvr>
                                      <p:to>
                                        <p:strVal val="hidden"/>
                                      </p:to>
                                    </p:set>
                                  </p:childTnLst>
                                </p:cTn>
                              </p:par>
                            </p:childTnLst>
                          </p:cTn>
                        </p:par>
                      </p:childTnLst>
                    </p:cTn>
                  </p:par>
                </p:childTnLst>
              </p:cTn>
              <p:nextCondLst>
                <p:cond evt="onClick" delay="0">
                  <p:tgtEl>
                    <p:spTgt spid="15"/>
                  </p:tgtEl>
                </p:cond>
              </p:nextCondLst>
            </p:seq>
            <p:seq concurrent="1" nextAc="seek">
              <p:cTn id="20" restart="whenNotActive" fill="hold" evtFilter="cancelBubble" nodeType="interactiveSeq">
                <p:stCondLst>
                  <p:cond evt="onClick" delay="0">
                    <p:tgtEl>
                      <p:spTgt spid="22"/>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8"/>
                                        </p:tgtEl>
                                        <p:attrNameLst>
                                          <p:attrName>style.visibility</p:attrName>
                                        </p:attrNameLst>
                                      </p:cBhvr>
                                      <p:to>
                                        <p:strVal val="hidden"/>
                                      </p:to>
                                    </p:set>
                                  </p:childTnLst>
                                </p:cTn>
                              </p:par>
                            </p:childTnLst>
                          </p:cTn>
                        </p:par>
                      </p:childTnLst>
                    </p:cTn>
                  </p:par>
                </p:childTnLst>
              </p:cTn>
              <p:nextCondLst>
                <p:cond evt="onClick" delay="0">
                  <p:tgtEl>
                    <p:spTgt spid="22"/>
                  </p:tgtEl>
                </p:cond>
              </p:nextCondLst>
            </p:seq>
          </p:childTnLst>
        </p:cTn>
      </p:par>
    </p:tnLst>
    <p:bldLst>
      <p:bldP spid="15" grpId="0" animBg="1"/>
      <p:bldP spid="18" grpId="0" animBg="1"/>
      <p:bldP spid="18"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a:xfrm>
            <a:off x="838200" y="1825625"/>
            <a:ext cx="10515600" cy="4351338"/>
          </a:xfrm>
        </p:spPr>
        <p:txBody>
          <a:bodyPr/>
          <a:lstStyle/>
          <a:p>
            <a:pPr>
              <a:buFont typeface="Wingdings" panose="05000000000000000000" pitchFamily="2" charset="2"/>
              <a:buChar char="§"/>
            </a:pPr>
            <a:r>
              <a:rPr lang="vi-VN"/>
              <a:t>CHỈ SỐ ĐỊNH HƯỚNG TRUNG BÌNH (ADX)</a:t>
            </a:r>
          </a:p>
        </p:txBody>
      </p:sp>
      <p:pic>
        <p:nvPicPr>
          <p:cNvPr id="2050" name="Picture 2">
            <a:extLst>
              <a:ext uri="{FF2B5EF4-FFF2-40B4-BE49-F238E27FC236}">
                <a16:creationId xmlns:a16="http://schemas.microsoft.com/office/drawing/2014/main" id="{888128C0-1C5A-4506-AC85-14A57C583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9957" y="2298020"/>
            <a:ext cx="9612086" cy="4424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8364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FE6B00D-EEF9-4544-9932-6232A4ACFB30}"/>
              </a:ext>
            </a:extLst>
          </p:cNvPr>
          <p:cNvSpPr>
            <a:spLocks noGrp="1"/>
          </p:cNvSpPr>
          <p:nvPr>
            <p:ph type="title"/>
          </p:nvPr>
        </p:nvSpPr>
        <p:spPr/>
        <p:txBody>
          <a:bodyPr/>
          <a:lstStyle/>
          <a:p>
            <a:r>
              <a:rPr lang="vi-VN"/>
              <a:t>3. ÁP DỤNG</a:t>
            </a:r>
          </a:p>
        </p:txBody>
      </p:sp>
      <p:sp>
        <p:nvSpPr>
          <p:cNvPr id="3" name="Chỗ dành sẵn cho Nội dung 2">
            <a:extLst>
              <a:ext uri="{FF2B5EF4-FFF2-40B4-BE49-F238E27FC236}">
                <a16:creationId xmlns:a16="http://schemas.microsoft.com/office/drawing/2014/main" id="{73BB507E-E3A4-4359-AB6E-4D9BD717F8D4}"/>
              </a:ext>
            </a:extLst>
          </p:cNvPr>
          <p:cNvSpPr>
            <a:spLocks noGrp="1"/>
          </p:cNvSpPr>
          <p:nvPr>
            <p:ph idx="1"/>
          </p:nvPr>
        </p:nvSpPr>
        <p:spPr/>
        <p:txBody>
          <a:bodyPr/>
          <a:lstStyle/>
          <a:p>
            <a:pPr marL="0" indent="0">
              <a:buNone/>
            </a:pPr>
            <a:r>
              <a:rPr lang="vi-VN"/>
              <a:t>Mô hình hoạt động của EA</a:t>
            </a:r>
          </a:p>
        </p:txBody>
      </p:sp>
      <p:pic>
        <p:nvPicPr>
          <p:cNvPr id="31" name="Hình ảnh 30">
            <a:extLst>
              <a:ext uri="{FF2B5EF4-FFF2-40B4-BE49-F238E27FC236}">
                <a16:creationId xmlns:a16="http://schemas.microsoft.com/office/drawing/2014/main" id="{18433F37-A3BC-440A-8CC5-305558A1C5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7055" y="1081920"/>
            <a:ext cx="5696745" cy="5410955"/>
          </a:xfrm>
          <a:prstGeom prst="rect">
            <a:avLst/>
          </a:prstGeom>
        </p:spPr>
      </p:pic>
      <p:sp>
        <p:nvSpPr>
          <p:cNvPr id="41" name="Mũi tên: Xuống 40">
            <a:extLst>
              <a:ext uri="{FF2B5EF4-FFF2-40B4-BE49-F238E27FC236}">
                <a16:creationId xmlns:a16="http://schemas.microsoft.com/office/drawing/2014/main" id="{DAA13B5E-2E5D-4A10-8B36-9EE72F02DD4E}"/>
              </a:ext>
            </a:extLst>
          </p:cNvPr>
          <p:cNvSpPr/>
          <p:nvPr/>
        </p:nvSpPr>
        <p:spPr>
          <a:xfrm>
            <a:off x="2806364" y="3441626"/>
            <a:ext cx="551543" cy="371641"/>
          </a:xfrm>
          <a:prstGeom prst="down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Mũi tên: Xuống 41">
            <a:extLst>
              <a:ext uri="{FF2B5EF4-FFF2-40B4-BE49-F238E27FC236}">
                <a16:creationId xmlns:a16="http://schemas.microsoft.com/office/drawing/2014/main" id="{B4547DED-C038-4B33-B58B-9F0C1BCCDD04}"/>
              </a:ext>
            </a:extLst>
          </p:cNvPr>
          <p:cNvSpPr/>
          <p:nvPr/>
        </p:nvSpPr>
        <p:spPr>
          <a:xfrm>
            <a:off x="2806364" y="4784012"/>
            <a:ext cx="551543" cy="371641"/>
          </a:xfrm>
          <a:prstGeom prst="down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5" name="Nhóm 34">
            <a:extLst>
              <a:ext uri="{FF2B5EF4-FFF2-40B4-BE49-F238E27FC236}">
                <a16:creationId xmlns:a16="http://schemas.microsoft.com/office/drawing/2014/main" id="{B73D695D-8382-4146-9339-23A26F2EEB42}"/>
              </a:ext>
            </a:extLst>
          </p:cNvPr>
          <p:cNvGrpSpPr/>
          <p:nvPr/>
        </p:nvGrpSpPr>
        <p:grpSpPr>
          <a:xfrm>
            <a:off x="515369" y="2469169"/>
            <a:ext cx="5141686" cy="972457"/>
            <a:chOff x="515369" y="2469169"/>
            <a:chExt cx="5141686" cy="972457"/>
          </a:xfrm>
        </p:grpSpPr>
        <p:sp>
          <p:nvSpPr>
            <p:cNvPr id="32" name="Hình chữ nhật: Góc Tròn 31">
              <a:extLst>
                <a:ext uri="{FF2B5EF4-FFF2-40B4-BE49-F238E27FC236}">
                  <a16:creationId xmlns:a16="http://schemas.microsoft.com/office/drawing/2014/main" id="{06F7B244-5809-4000-AF59-D8B8E2FA3825}"/>
                </a:ext>
              </a:extLst>
            </p:cNvPr>
            <p:cNvSpPr/>
            <p:nvPr/>
          </p:nvSpPr>
          <p:spPr>
            <a:xfrm>
              <a:off x="515369" y="2469169"/>
              <a:ext cx="5141686" cy="972457"/>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Hình chữ nhật: Góc Tròn 32">
              <a:extLst>
                <a:ext uri="{FF2B5EF4-FFF2-40B4-BE49-F238E27FC236}">
                  <a16:creationId xmlns:a16="http://schemas.microsoft.com/office/drawing/2014/main" id="{3258BEE6-B752-41F7-8DBB-2F9777423421}"/>
                </a:ext>
              </a:extLst>
            </p:cNvPr>
            <p:cNvSpPr/>
            <p:nvPr/>
          </p:nvSpPr>
          <p:spPr>
            <a:xfrm>
              <a:off x="616969" y="2582958"/>
              <a:ext cx="2377845" cy="74487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285750" indent="-285750" algn="ctr">
                <a:buFont typeface="Wingdings" panose="05000000000000000000" pitchFamily="2" charset="2"/>
                <a:buChar char="ü"/>
              </a:pPr>
              <a:r>
                <a:rPr lang="vi-VN"/>
                <a:t>MA</a:t>
              </a:r>
            </a:p>
          </p:txBody>
        </p:sp>
        <p:sp>
          <p:nvSpPr>
            <p:cNvPr id="34" name="Hình chữ nhật: Góc Tròn 33">
              <a:extLst>
                <a:ext uri="{FF2B5EF4-FFF2-40B4-BE49-F238E27FC236}">
                  <a16:creationId xmlns:a16="http://schemas.microsoft.com/office/drawing/2014/main" id="{EBCBA4DA-C7F6-485C-B7D4-AAB90C1EAA95}"/>
                </a:ext>
              </a:extLst>
            </p:cNvPr>
            <p:cNvSpPr/>
            <p:nvPr/>
          </p:nvSpPr>
          <p:spPr>
            <a:xfrm>
              <a:off x="3169222" y="2582958"/>
              <a:ext cx="2377845" cy="744877"/>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285750" indent="-285750" algn="ctr">
                <a:buFont typeface="Wingdings" panose="05000000000000000000" pitchFamily="2" charset="2"/>
                <a:buChar char="ü"/>
              </a:pPr>
              <a:r>
                <a:rPr lang="vi-VN"/>
                <a:t>ADX</a:t>
              </a:r>
            </a:p>
          </p:txBody>
        </p:sp>
      </p:grpSp>
      <p:grpSp>
        <p:nvGrpSpPr>
          <p:cNvPr id="36" name="Nhóm 35">
            <a:extLst>
              <a:ext uri="{FF2B5EF4-FFF2-40B4-BE49-F238E27FC236}">
                <a16:creationId xmlns:a16="http://schemas.microsoft.com/office/drawing/2014/main" id="{43DB7B7E-C0B6-4A31-9CC1-D728F5D738FF}"/>
              </a:ext>
            </a:extLst>
          </p:cNvPr>
          <p:cNvGrpSpPr/>
          <p:nvPr/>
        </p:nvGrpSpPr>
        <p:grpSpPr>
          <a:xfrm>
            <a:off x="1195782" y="3813269"/>
            <a:ext cx="3780860" cy="972457"/>
            <a:chOff x="515369" y="2469169"/>
            <a:chExt cx="5141686" cy="972457"/>
          </a:xfrm>
        </p:grpSpPr>
        <p:sp>
          <p:nvSpPr>
            <p:cNvPr id="37" name="Hình chữ nhật: Góc Tròn 36">
              <a:extLst>
                <a:ext uri="{FF2B5EF4-FFF2-40B4-BE49-F238E27FC236}">
                  <a16:creationId xmlns:a16="http://schemas.microsoft.com/office/drawing/2014/main" id="{6825BC04-DD34-4662-A773-535A49EE8B99}"/>
                </a:ext>
              </a:extLst>
            </p:cNvPr>
            <p:cNvSpPr/>
            <p:nvPr/>
          </p:nvSpPr>
          <p:spPr>
            <a:xfrm>
              <a:off x="515369" y="2469169"/>
              <a:ext cx="5141686" cy="972457"/>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Hình chữ nhật: Góc Tròn 37">
              <a:extLst>
                <a:ext uri="{FF2B5EF4-FFF2-40B4-BE49-F238E27FC236}">
                  <a16:creationId xmlns:a16="http://schemas.microsoft.com/office/drawing/2014/main" id="{37798921-35BA-4579-A560-94512A4BB706}"/>
                </a:ext>
              </a:extLst>
            </p:cNvPr>
            <p:cNvSpPr/>
            <p:nvPr/>
          </p:nvSpPr>
          <p:spPr>
            <a:xfrm>
              <a:off x="635253" y="2582958"/>
              <a:ext cx="4901918" cy="74487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285750" indent="-285750" algn="ctr">
                <a:buFont typeface="Wingdings" panose="05000000000000000000" pitchFamily="2" charset="2"/>
                <a:buChar char="ü"/>
              </a:pPr>
              <a:r>
                <a:rPr lang="vi-VN"/>
                <a:t>2-1-2 candle</a:t>
              </a:r>
            </a:p>
          </p:txBody>
        </p:sp>
      </p:grpSp>
      <p:grpSp>
        <p:nvGrpSpPr>
          <p:cNvPr id="46" name="Nhóm 45">
            <a:extLst>
              <a:ext uri="{FF2B5EF4-FFF2-40B4-BE49-F238E27FC236}">
                <a16:creationId xmlns:a16="http://schemas.microsoft.com/office/drawing/2014/main" id="{F4A04EB0-C845-4B99-B38E-91582A74C864}"/>
              </a:ext>
            </a:extLst>
          </p:cNvPr>
          <p:cNvGrpSpPr/>
          <p:nvPr/>
        </p:nvGrpSpPr>
        <p:grpSpPr>
          <a:xfrm>
            <a:off x="1972658" y="5164174"/>
            <a:ext cx="2203024" cy="980959"/>
            <a:chOff x="1972658" y="5164174"/>
            <a:chExt cx="2203024" cy="980959"/>
          </a:xfrm>
        </p:grpSpPr>
        <p:sp>
          <p:nvSpPr>
            <p:cNvPr id="40" name="Hình Bầu dục 39">
              <a:extLst>
                <a:ext uri="{FF2B5EF4-FFF2-40B4-BE49-F238E27FC236}">
                  <a16:creationId xmlns:a16="http://schemas.microsoft.com/office/drawing/2014/main" id="{2EEA9647-1B9B-476F-BE01-8BB1FDD4DDD2}"/>
                </a:ext>
              </a:extLst>
            </p:cNvPr>
            <p:cNvSpPr/>
            <p:nvPr/>
          </p:nvSpPr>
          <p:spPr>
            <a:xfrm>
              <a:off x="2247563" y="5164174"/>
              <a:ext cx="1669143" cy="972457"/>
            </a:xfrm>
            <a:prstGeom prst="ellipse">
              <a:avLst/>
            </a:prstGeom>
            <a:solidFill>
              <a:srgbClr val="FF0000"/>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vi-VN"/>
                <a:t>Khớp lệnh</a:t>
              </a:r>
            </a:p>
          </p:txBody>
        </p:sp>
        <p:pic>
          <p:nvPicPr>
            <p:cNvPr id="44" name="Hình ảnh 43">
              <a:extLst>
                <a:ext uri="{FF2B5EF4-FFF2-40B4-BE49-F238E27FC236}">
                  <a16:creationId xmlns:a16="http://schemas.microsoft.com/office/drawing/2014/main" id="{452EDB3E-0F14-4DED-B30A-CA36B72842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574663">
              <a:off x="3229815" y="5195493"/>
              <a:ext cx="945867" cy="945867"/>
            </a:xfrm>
            <a:prstGeom prst="rect">
              <a:avLst/>
            </a:prstGeom>
          </p:spPr>
        </p:pic>
        <p:pic>
          <p:nvPicPr>
            <p:cNvPr id="45" name="Hình ảnh 44">
              <a:extLst>
                <a:ext uri="{FF2B5EF4-FFF2-40B4-BE49-F238E27FC236}">
                  <a16:creationId xmlns:a16="http://schemas.microsoft.com/office/drawing/2014/main" id="{723A1B63-B256-47D7-94B6-9F5DEA3AA4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118307">
              <a:off x="1972658" y="5199266"/>
              <a:ext cx="945867" cy="945867"/>
            </a:xfrm>
            <a:prstGeom prst="rect">
              <a:avLst/>
            </a:prstGeom>
          </p:spPr>
        </p:pic>
      </p:grpSp>
    </p:spTree>
    <p:extLst>
      <p:ext uri="{BB962C8B-B14F-4D97-AF65-F5344CB8AC3E}">
        <p14:creationId xmlns:p14="http://schemas.microsoft.com/office/powerpoint/2010/main" val="516752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2"/>
                                        </p:tgtEl>
                                        <p:attrNameLst>
                                          <p:attrName>style.visibility</p:attrName>
                                        </p:attrNameLst>
                                      </p:cBhvr>
                                      <p:to>
                                        <p:strVal val="visible"/>
                                      </p:to>
                                    </p:set>
                                    <p:animEffect transition="in" filter="fade">
                                      <p:cBhvr>
                                        <p:cTn id="23" dur="500"/>
                                        <p:tgtEl>
                                          <p:spTgt spid="4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6184CB8-C140-4585-BC0E-B2931CAE8CEB}"/>
              </a:ext>
            </a:extLst>
          </p:cNvPr>
          <p:cNvSpPr>
            <a:spLocks noGrp="1"/>
          </p:cNvSpPr>
          <p:nvPr>
            <p:ph type="title"/>
          </p:nvPr>
        </p:nvSpPr>
        <p:spPr/>
        <p:txBody>
          <a:bodyPr/>
          <a:lstStyle/>
          <a:p>
            <a:r>
              <a:rPr lang="vi-VN"/>
              <a:t>4. KẾT QUẢ</a:t>
            </a:r>
          </a:p>
        </p:txBody>
      </p:sp>
      <p:graphicFrame>
        <p:nvGraphicFramePr>
          <p:cNvPr id="10" name="Chỗ dành sẵn cho Nội dung 9">
            <a:extLst>
              <a:ext uri="{FF2B5EF4-FFF2-40B4-BE49-F238E27FC236}">
                <a16:creationId xmlns:a16="http://schemas.microsoft.com/office/drawing/2014/main" id="{2EF990BD-4FBE-4785-8952-EC3224A17292}"/>
              </a:ext>
            </a:extLst>
          </p:cNvPr>
          <p:cNvGraphicFramePr>
            <a:graphicFrameLocks noGrp="1"/>
          </p:cNvGraphicFramePr>
          <p:nvPr>
            <p:ph idx="1"/>
            <p:extLst>
              <p:ext uri="{D42A27DB-BD31-4B8C-83A1-F6EECF244321}">
                <p14:modId xmlns:p14="http://schemas.microsoft.com/office/powerpoint/2010/main" val="3828342174"/>
              </p:ext>
            </p:extLst>
          </p:nvPr>
        </p:nvGraphicFramePr>
        <p:xfrm>
          <a:off x="838200" y="1168400"/>
          <a:ext cx="10515600" cy="16938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Nút Hành động: Xem Thông tin 12">
            <a:hlinkClick r:id="" action="ppaction://noaction" highlightClick="1"/>
            <a:extLst>
              <a:ext uri="{FF2B5EF4-FFF2-40B4-BE49-F238E27FC236}">
                <a16:creationId xmlns:a16="http://schemas.microsoft.com/office/drawing/2014/main" id="{5DF1C21F-A043-43BA-AB1B-E39262D13EDA}"/>
              </a:ext>
            </a:extLst>
          </p:cNvPr>
          <p:cNvSpPr/>
          <p:nvPr/>
        </p:nvSpPr>
        <p:spPr>
          <a:xfrm>
            <a:off x="4076700" y="2486025"/>
            <a:ext cx="368300" cy="355600"/>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sp>
        <p:nvSpPr>
          <p:cNvPr id="14" name="Nút Hành động: Xem Thông tin 13">
            <a:hlinkClick r:id="" action="ppaction://noaction" highlightClick="1"/>
            <a:extLst>
              <a:ext uri="{FF2B5EF4-FFF2-40B4-BE49-F238E27FC236}">
                <a16:creationId xmlns:a16="http://schemas.microsoft.com/office/drawing/2014/main" id="{56B4FD94-D4D5-4354-97A3-663A111A6AEE}"/>
              </a:ext>
            </a:extLst>
          </p:cNvPr>
          <p:cNvSpPr/>
          <p:nvPr/>
        </p:nvSpPr>
        <p:spPr>
          <a:xfrm>
            <a:off x="6051550" y="2505869"/>
            <a:ext cx="368300" cy="355600"/>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sp>
        <p:nvSpPr>
          <p:cNvPr id="15" name="Nút Hành động: Xem Thông tin 14">
            <a:hlinkClick r:id="" action="ppaction://noaction" highlightClick="1"/>
            <a:extLst>
              <a:ext uri="{FF2B5EF4-FFF2-40B4-BE49-F238E27FC236}">
                <a16:creationId xmlns:a16="http://schemas.microsoft.com/office/drawing/2014/main" id="{B1232501-D8E5-4845-8C89-50DD9E6841D7}"/>
              </a:ext>
            </a:extLst>
          </p:cNvPr>
          <p:cNvSpPr/>
          <p:nvPr/>
        </p:nvSpPr>
        <p:spPr>
          <a:xfrm>
            <a:off x="8004175" y="2508251"/>
            <a:ext cx="368300" cy="355600"/>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sp>
        <p:nvSpPr>
          <p:cNvPr id="16" name="Nút Hành động: Xem Thông tin 15">
            <a:hlinkClick r:id="" action="ppaction://noaction" highlightClick="1"/>
            <a:extLst>
              <a:ext uri="{FF2B5EF4-FFF2-40B4-BE49-F238E27FC236}">
                <a16:creationId xmlns:a16="http://schemas.microsoft.com/office/drawing/2014/main" id="{A906C23C-9E4D-40A7-86C0-D95E81275FFB}"/>
              </a:ext>
            </a:extLst>
          </p:cNvPr>
          <p:cNvSpPr/>
          <p:nvPr/>
        </p:nvSpPr>
        <p:spPr>
          <a:xfrm>
            <a:off x="9912350" y="2505869"/>
            <a:ext cx="368300" cy="355600"/>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grpSp>
        <p:nvGrpSpPr>
          <p:cNvPr id="35" name="Nhóm 34">
            <a:extLst>
              <a:ext uri="{FF2B5EF4-FFF2-40B4-BE49-F238E27FC236}">
                <a16:creationId xmlns:a16="http://schemas.microsoft.com/office/drawing/2014/main" id="{7C9B6C45-1013-4798-A58A-721A28283FB9}"/>
              </a:ext>
            </a:extLst>
          </p:cNvPr>
          <p:cNvGrpSpPr/>
          <p:nvPr/>
        </p:nvGrpSpPr>
        <p:grpSpPr>
          <a:xfrm>
            <a:off x="2514055" y="3429000"/>
            <a:ext cx="7811590" cy="2641866"/>
            <a:chOff x="2514055" y="3429000"/>
            <a:chExt cx="7811590" cy="2641866"/>
          </a:xfrm>
        </p:grpSpPr>
        <p:sp>
          <p:nvSpPr>
            <p:cNvPr id="29" name="Hình Bầu dục 28">
              <a:extLst>
                <a:ext uri="{FF2B5EF4-FFF2-40B4-BE49-F238E27FC236}">
                  <a16:creationId xmlns:a16="http://schemas.microsoft.com/office/drawing/2014/main" id="{24C25080-7DE4-4A1D-BE76-301670CCBB15}"/>
                </a:ext>
              </a:extLst>
            </p:cNvPr>
            <p:cNvSpPr/>
            <p:nvPr/>
          </p:nvSpPr>
          <p:spPr>
            <a:xfrm>
              <a:off x="2514055" y="5359666"/>
              <a:ext cx="736600" cy="711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M5</a:t>
              </a:r>
            </a:p>
          </p:txBody>
        </p:sp>
        <p:pic>
          <p:nvPicPr>
            <p:cNvPr id="34" name="Hình ảnh 33">
              <a:extLst>
                <a:ext uri="{FF2B5EF4-FFF2-40B4-BE49-F238E27FC236}">
                  <a16:creationId xmlns:a16="http://schemas.microsoft.com/office/drawing/2014/main" id="{D93B3AE3-49D0-4F7B-BCBE-D364B94AA6C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14055" y="3429000"/>
              <a:ext cx="7811590" cy="1905266"/>
            </a:xfrm>
            <a:prstGeom prst="rect">
              <a:avLst/>
            </a:prstGeom>
          </p:spPr>
        </p:pic>
      </p:grpSp>
      <p:grpSp>
        <p:nvGrpSpPr>
          <p:cNvPr id="38" name="Nhóm 37">
            <a:extLst>
              <a:ext uri="{FF2B5EF4-FFF2-40B4-BE49-F238E27FC236}">
                <a16:creationId xmlns:a16="http://schemas.microsoft.com/office/drawing/2014/main" id="{436EEF9B-8322-4B2B-AE3C-8EDB19AC20B2}"/>
              </a:ext>
            </a:extLst>
          </p:cNvPr>
          <p:cNvGrpSpPr/>
          <p:nvPr/>
        </p:nvGrpSpPr>
        <p:grpSpPr>
          <a:xfrm>
            <a:off x="2511152" y="3429000"/>
            <a:ext cx="7811590" cy="2641866"/>
            <a:chOff x="2523852" y="3429000"/>
            <a:chExt cx="7811590" cy="2641866"/>
          </a:xfrm>
        </p:grpSpPr>
        <p:sp>
          <p:nvSpPr>
            <p:cNvPr id="30" name="Hình Bầu dục 29">
              <a:extLst>
                <a:ext uri="{FF2B5EF4-FFF2-40B4-BE49-F238E27FC236}">
                  <a16:creationId xmlns:a16="http://schemas.microsoft.com/office/drawing/2014/main" id="{ACEFEF87-BB29-45EB-A089-8EE3CD847F22}"/>
                </a:ext>
              </a:extLst>
            </p:cNvPr>
            <p:cNvSpPr/>
            <p:nvPr/>
          </p:nvSpPr>
          <p:spPr>
            <a:xfrm>
              <a:off x="3340100" y="5359666"/>
              <a:ext cx="736600" cy="711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M1</a:t>
              </a:r>
            </a:p>
          </p:txBody>
        </p:sp>
        <p:pic>
          <p:nvPicPr>
            <p:cNvPr id="37" name="Hình ảnh 36">
              <a:extLst>
                <a:ext uri="{FF2B5EF4-FFF2-40B4-BE49-F238E27FC236}">
                  <a16:creationId xmlns:a16="http://schemas.microsoft.com/office/drawing/2014/main" id="{C976CC9D-E8CD-4C5A-862B-014F5570E77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23852" y="3429000"/>
              <a:ext cx="7811590" cy="1905266"/>
            </a:xfrm>
            <a:prstGeom prst="rect">
              <a:avLst/>
            </a:prstGeom>
          </p:spPr>
        </p:pic>
      </p:grpSp>
      <p:grpSp>
        <p:nvGrpSpPr>
          <p:cNvPr id="41" name="Nhóm 40">
            <a:extLst>
              <a:ext uri="{FF2B5EF4-FFF2-40B4-BE49-F238E27FC236}">
                <a16:creationId xmlns:a16="http://schemas.microsoft.com/office/drawing/2014/main" id="{35E6D9E6-ED15-400B-A24A-A019EB2E0A45}"/>
              </a:ext>
            </a:extLst>
          </p:cNvPr>
          <p:cNvGrpSpPr/>
          <p:nvPr/>
        </p:nvGrpSpPr>
        <p:grpSpPr>
          <a:xfrm>
            <a:off x="2508249" y="3429000"/>
            <a:ext cx="7811590" cy="2629166"/>
            <a:chOff x="2508249" y="3441700"/>
            <a:chExt cx="7811590" cy="2629166"/>
          </a:xfrm>
        </p:grpSpPr>
        <p:sp>
          <p:nvSpPr>
            <p:cNvPr id="31" name="Hình Bầu dục 30">
              <a:extLst>
                <a:ext uri="{FF2B5EF4-FFF2-40B4-BE49-F238E27FC236}">
                  <a16:creationId xmlns:a16="http://schemas.microsoft.com/office/drawing/2014/main" id="{3F6B6992-FC1F-4D98-89B6-C3155C6C0A48}"/>
                </a:ext>
              </a:extLst>
            </p:cNvPr>
            <p:cNvSpPr/>
            <p:nvPr/>
          </p:nvSpPr>
          <p:spPr>
            <a:xfrm>
              <a:off x="4140745" y="5359666"/>
              <a:ext cx="736600" cy="711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M3</a:t>
              </a:r>
            </a:p>
          </p:txBody>
        </p:sp>
        <p:pic>
          <p:nvPicPr>
            <p:cNvPr id="40" name="Hình ảnh 39">
              <a:extLst>
                <a:ext uri="{FF2B5EF4-FFF2-40B4-BE49-F238E27FC236}">
                  <a16:creationId xmlns:a16="http://schemas.microsoft.com/office/drawing/2014/main" id="{3A8FC711-0007-4A88-993F-CE4B3346978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08249" y="3441700"/>
              <a:ext cx="7811590" cy="1905266"/>
            </a:xfrm>
            <a:prstGeom prst="rect">
              <a:avLst/>
            </a:prstGeom>
          </p:spPr>
        </p:pic>
      </p:grpSp>
      <p:grpSp>
        <p:nvGrpSpPr>
          <p:cNvPr id="44" name="Nhóm 43">
            <a:extLst>
              <a:ext uri="{FF2B5EF4-FFF2-40B4-BE49-F238E27FC236}">
                <a16:creationId xmlns:a16="http://schemas.microsoft.com/office/drawing/2014/main" id="{57BE36E0-2291-4A89-BA46-3192A1A107D2}"/>
              </a:ext>
            </a:extLst>
          </p:cNvPr>
          <p:cNvGrpSpPr/>
          <p:nvPr/>
        </p:nvGrpSpPr>
        <p:grpSpPr>
          <a:xfrm>
            <a:off x="2514055" y="3429000"/>
            <a:ext cx="7811590" cy="2629166"/>
            <a:chOff x="2516958" y="3441700"/>
            <a:chExt cx="7811590" cy="2629166"/>
          </a:xfrm>
        </p:grpSpPr>
        <p:sp>
          <p:nvSpPr>
            <p:cNvPr id="32" name="Hình Bầu dục 31">
              <a:extLst>
                <a:ext uri="{FF2B5EF4-FFF2-40B4-BE49-F238E27FC236}">
                  <a16:creationId xmlns:a16="http://schemas.microsoft.com/office/drawing/2014/main" id="{E81CACCE-E176-4C29-9E61-A9D3F97E3F8E}"/>
                </a:ext>
              </a:extLst>
            </p:cNvPr>
            <p:cNvSpPr/>
            <p:nvPr/>
          </p:nvSpPr>
          <p:spPr>
            <a:xfrm>
              <a:off x="4951187" y="5359666"/>
              <a:ext cx="736600" cy="711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H1</a:t>
              </a:r>
            </a:p>
          </p:txBody>
        </p:sp>
        <p:pic>
          <p:nvPicPr>
            <p:cNvPr id="43" name="Hình ảnh 42">
              <a:extLst>
                <a:ext uri="{FF2B5EF4-FFF2-40B4-BE49-F238E27FC236}">
                  <a16:creationId xmlns:a16="http://schemas.microsoft.com/office/drawing/2014/main" id="{442CC2A5-F5D2-46AF-AF19-8B069763222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16958" y="3441700"/>
              <a:ext cx="7811590" cy="1905266"/>
            </a:xfrm>
            <a:prstGeom prst="rect">
              <a:avLst/>
            </a:prstGeom>
          </p:spPr>
        </p:pic>
      </p:grpSp>
      <p:grpSp>
        <p:nvGrpSpPr>
          <p:cNvPr id="62" name="Nhóm 61">
            <a:extLst>
              <a:ext uri="{FF2B5EF4-FFF2-40B4-BE49-F238E27FC236}">
                <a16:creationId xmlns:a16="http://schemas.microsoft.com/office/drawing/2014/main" id="{99342E29-1725-40AB-BD3E-DB9736BFB26B}"/>
              </a:ext>
            </a:extLst>
          </p:cNvPr>
          <p:cNvGrpSpPr/>
          <p:nvPr/>
        </p:nvGrpSpPr>
        <p:grpSpPr>
          <a:xfrm>
            <a:off x="-543104" y="3225272"/>
            <a:ext cx="11719375" cy="2882900"/>
            <a:chOff x="-549910" y="3197491"/>
            <a:chExt cx="11719375" cy="2882900"/>
          </a:xfrm>
        </p:grpSpPr>
        <p:sp>
          <p:nvSpPr>
            <p:cNvPr id="51" name="Hình chữ nhật 50">
              <a:extLst>
                <a:ext uri="{FF2B5EF4-FFF2-40B4-BE49-F238E27FC236}">
                  <a16:creationId xmlns:a16="http://schemas.microsoft.com/office/drawing/2014/main" id="{B534BA14-D21B-4EBF-AA44-B70641CEE141}"/>
                </a:ext>
              </a:extLst>
            </p:cNvPr>
            <p:cNvSpPr/>
            <p:nvPr/>
          </p:nvSpPr>
          <p:spPr>
            <a:xfrm>
              <a:off x="413923" y="3643031"/>
              <a:ext cx="1850753" cy="16348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M5: xám</a:t>
              </a:r>
            </a:p>
            <a:p>
              <a:pPr algn="ctr"/>
              <a:r>
                <a:rPr lang="vi-VN"/>
                <a:t>M1:xanh dương</a:t>
              </a:r>
            </a:p>
            <a:p>
              <a:pPr algn="ctr"/>
              <a:r>
                <a:rPr lang="vi-VN"/>
                <a:t>M3: cam vàng</a:t>
              </a:r>
            </a:p>
            <a:p>
              <a:pPr algn="ctr"/>
              <a:r>
                <a:rPr lang="vi-VN"/>
                <a:t>H1: xanh lục</a:t>
              </a:r>
            </a:p>
          </p:txBody>
        </p:sp>
        <p:grpSp>
          <p:nvGrpSpPr>
            <p:cNvPr id="61" name="Nhóm 60">
              <a:extLst>
                <a:ext uri="{FF2B5EF4-FFF2-40B4-BE49-F238E27FC236}">
                  <a16:creationId xmlns:a16="http://schemas.microsoft.com/office/drawing/2014/main" id="{06C5BF81-05DC-400A-A29B-9EE629D18CE4}"/>
                </a:ext>
              </a:extLst>
            </p:cNvPr>
            <p:cNvGrpSpPr/>
            <p:nvPr/>
          </p:nvGrpSpPr>
          <p:grpSpPr>
            <a:xfrm>
              <a:off x="-549910" y="3197491"/>
              <a:ext cx="11719375" cy="2882900"/>
              <a:chOff x="554356" y="448472"/>
              <a:chExt cx="11719375" cy="2882900"/>
            </a:xfrm>
          </p:grpSpPr>
          <p:grpSp>
            <p:nvGrpSpPr>
              <p:cNvPr id="59" name="Nhóm 58">
                <a:extLst>
                  <a:ext uri="{FF2B5EF4-FFF2-40B4-BE49-F238E27FC236}">
                    <a16:creationId xmlns:a16="http://schemas.microsoft.com/office/drawing/2014/main" id="{65ADA794-BE51-4304-A55F-024FEA7F6960}"/>
                  </a:ext>
                </a:extLst>
              </p:cNvPr>
              <p:cNvGrpSpPr/>
              <p:nvPr/>
            </p:nvGrpSpPr>
            <p:grpSpPr>
              <a:xfrm>
                <a:off x="554356" y="448472"/>
                <a:ext cx="11719375" cy="2882900"/>
                <a:chOff x="-584200" y="3340100"/>
                <a:chExt cx="11719375" cy="2882900"/>
              </a:xfrm>
            </p:grpSpPr>
            <p:sp>
              <p:nvSpPr>
                <p:cNvPr id="46" name="Hình chữ nhật: Góc Tròn 45">
                  <a:extLst>
                    <a:ext uri="{FF2B5EF4-FFF2-40B4-BE49-F238E27FC236}">
                      <a16:creationId xmlns:a16="http://schemas.microsoft.com/office/drawing/2014/main" id="{3BF42AAC-0CF8-4E95-BBDC-8601C0B42C7F}"/>
                    </a:ext>
                  </a:extLst>
                </p:cNvPr>
                <p:cNvSpPr/>
                <p:nvPr/>
              </p:nvSpPr>
              <p:spPr>
                <a:xfrm>
                  <a:off x="2311400" y="3340100"/>
                  <a:ext cx="8204200" cy="2882900"/>
                </a:xfrm>
                <a:prstGeom prst="roundRect">
                  <a:avLst/>
                </a:prstGeom>
                <a:ln>
                  <a:solidFill>
                    <a:schemeClr val="accent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pic>
              <p:nvPicPr>
                <p:cNvPr id="55" name="Hình ảnh 54">
                  <a:extLst>
                    <a:ext uri="{FF2B5EF4-FFF2-40B4-BE49-F238E27FC236}">
                      <a16:creationId xmlns:a16="http://schemas.microsoft.com/office/drawing/2014/main" id="{22EF4088-5753-4553-B735-00063E742609}"/>
                    </a:ext>
                  </a:extLst>
                </p:cNvPr>
                <p:cNvPicPr>
                  <a:picLocks noChangeAspect="1"/>
                </p:cNvPicPr>
                <p:nvPr/>
              </p:nvPicPr>
              <p:blipFill>
                <a:blip r:embed="rId11">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508249" y="3778902"/>
                  <a:ext cx="8296549" cy="2406915"/>
                </a:xfrm>
                <a:prstGeom prst="rect">
                  <a:avLst/>
                </a:prstGeom>
              </p:spPr>
            </p:pic>
            <p:pic>
              <p:nvPicPr>
                <p:cNvPr id="57" name="Hình ảnh 56">
                  <a:extLst>
                    <a:ext uri="{FF2B5EF4-FFF2-40B4-BE49-F238E27FC236}">
                      <a16:creationId xmlns:a16="http://schemas.microsoft.com/office/drawing/2014/main" id="{F0C62191-AB14-45A6-AD8A-6F6D7F4D5878}"/>
                    </a:ext>
                  </a:extLst>
                </p:cNvPr>
                <p:cNvPicPr>
                  <a:picLocks noChangeAspect="1"/>
                </p:cNvPicPr>
                <p:nvPr/>
              </p:nvPicPr>
              <p:blipFill>
                <a:blip r:embed="rId12">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508249" y="3888779"/>
                  <a:ext cx="8403953" cy="2097376"/>
                </a:xfrm>
                <a:prstGeom prst="rect">
                  <a:avLst/>
                </a:prstGeom>
              </p:spPr>
            </p:pic>
            <p:pic>
              <p:nvPicPr>
                <p:cNvPr id="53" name="Hình ảnh 52">
                  <a:extLst>
                    <a:ext uri="{FF2B5EF4-FFF2-40B4-BE49-F238E27FC236}">
                      <a16:creationId xmlns:a16="http://schemas.microsoft.com/office/drawing/2014/main" id="{E1D3E527-CB8C-49D0-9E9F-0DD6088491A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84200" y="3617503"/>
                  <a:ext cx="11719375" cy="1904762"/>
                </a:xfrm>
                <a:prstGeom prst="rect">
                  <a:avLst/>
                </a:prstGeom>
              </p:spPr>
            </p:pic>
          </p:grpSp>
          <p:pic>
            <p:nvPicPr>
              <p:cNvPr id="50" name="Hình ảnh 49">
                <a:extLst>
                  <a:ext uri="{FF2B5EF4-FFF2-40B4-BE49-F238E27FC236}">
                    <a16:creationId xmlns:a16="http://schemas.microsoft.com/office/drawing/2014/main" id="{4C465091-CC80-402C-B57E-FBE1D2652438}"/>
                  </a:ext>
                </a:extLst>
              </p:cNvPr>
              <p:cNvPicPr>
                <a:picLocks noChangeAspect="1"/>
              </p:cNvPicPr>
              <p:nvPr/>
            </p:nvPicPr>
            <p:blipFill>
              <a:blip r:embed="rId1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144758" y="759063"/>
                <a:ext cx="9906000" cy="1904762"/>
              </a:xfrm>
              <a:prstGeom prst="rect">
                <a:avLst/>
              </a:prstGeom>
            </p:spPr>
          </p:pic>
        </p:grpSp>
      </p:grpSp>
      <p:sp>
        <p:nvSpPr>
          <p:cNvPr id="45" name="Lưu đồ: Nhiều Tài liệu 44">
            <a:extLst>
              <a:ext uri="{FF2B5EF4-FFF2-40B4-BE49-F238E27FC236}">
                <a16:creationId xmlns:a16="http://schemas.microsoft.com/office/drawing/2014/main" id="{8B52341A-B9D6-4C17-8367-38DC78115BC5}"/>
              </a:ext>
            </a:extLst>
          </p:cNvPr>
          <p:cNvSpPr/>
          <p:nvPr/>
        </p:nvSpPr>
        <p:spPr>
          <a:xfrm>
            <a:off x="391887" y="5575574"/>
            <a:ext cx="776606" cy="835665"/>
          </a:xfrm>
          <a:prstGeom prst="flowChartMultidocumen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4122377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5"/>
                                        </p:tgtEl>
                                        <p:attrNameLst>
                                          <p:attrName>style.visibility</p:attrName>
                                        </p:attrNameLst>
                                      </p:cBhvr>
                                      <p:to>
                                        <p:strVal val="hidden"/>
                                      </p:to>
                                    </p:set>
                                  </p:childTnLst>
                                </p:cTn>
                              </p:par>
                            </p:childTnLst>
                          </p:cTn>
                        </p:par>
                      </p:childTnLst>
                    </p:cTn>
                  </p:par>
                </p:childTnLst>
              </p:cTn>
              <p:nextCondLst>
                <p:cond evt="onClick" delay="0">
                  <p:tgtEl>
                    <p:spTgt spid="13"/>
                  </p:tgtEl>
                </p:cond>
              </p:nextCondLst>
            </p:seq>
            <p:seq concurrent="1" nextAc="seek">
              <p:cTn id="11" restart="whenNotActive" fill="hold" evtFilter="cancelBubble" nodeType="interactiveSeq">
                <p:stCondLst>
                  <p:cond evt="onClick" delay="0">
                    <p:tgtEl>
                      <p:spTgt spid="14"/>
                    </p:tgtEl>
                  </p:cond>
                </p:stCondLst>
                <p:endSync evt="end" delay="0">
                  <p:rtn val="all"/>
                </p:endSync>
                <p:childTnLst>
                  <p:par>
                    <p:cTn id="12" fill="hold">
                      <p:stCondLst>
                        <p:cond delay="0"/>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38"/>
                                        </p:tgtEl>
                                        <p:attrNameLst>
                                          <p:attrName>style.visibility</p:attrName>
                                        </p:attrNameLst>
                                      </p:cBhvr>
                                      <p:to>
                                        <p:strVal val="hidden"/>
                                      </p:to>
                                    </p:set>
                                  </p:childTnLst>
                                </p:cTn>
                              </p:par>
                            </p:childTnLst>
                          </p:cTn>
                        </p:par>
                      </p:childTnLst>
                    </p:cTn>
                  </p:par>
                </p:childTnLst>
              </p:cTn>
              <p:nextCondLst>
                <p:cond evt="onClick" delay="0">
                  <p:tgtEl>
                    <p:spTgt spid="14"/>
                  </p:tgtEl>
                </p:cond>
              </p:nextCondLst>
            </p:seq>
            <p:seq concurrent="1" nextAc="seek">
              <p:cTn id="20" restart="whenNotActive" fill="hold" evtFilter="cancelBubble" nodeType="interactiveSeq">
                <p:stCondLst>
                  <p:cond evt="onClick" delay="0">
                    <p:tgtEl>
                      <p:spTgt spid="15"/>
                    </p:tgtEl>
                  </p:cond>
                </p:stCondLst>
                <p:endSync evt="end" delay="0">
                  <p:rtn val="all"/>
                </p:endSync>
                <p:childTnLst>
                  <p:par>
                    <p:cTn id="21" fill="hold">
                      <p:stCondLst>
                        <p:cond delay="0"/>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41"/>
                                        </p:tgtEl>
                                        <p:attrNameLst>
                                          <p:attrName>style.visibility</p:attrName>
                                        </p:attrNameLst>
                                      </p:cBhvr>
                                      <p:to>
                                        <p:strVal val="hidden"/>
                                      </p:to>
                                    </p:set>
                                  </p:childTnLst>
                                </p:cTn>
                              </p:par>
                            </p:childTnLst>
                          </p:cTn>
                        </p:par>
                      </p:childTnLst>
                    </p:cTn>
                  </p:par>
                </p:childTnLst>
              </p:cTn>
              <p:nextCondLst>
                <p:cond evt="onClick" delay="0">
                  <p:tgtEl>
                    <p:spTgt spid="15"/>
                  </p:tgtEl>
                </p:cond>
              </p:nextCondLst>
            </p:seq>
            <p:seq concurrent="1" nextAc="seek">
              <p:cTn id="29" restart="whenNotActive" fill="hold" evtFilter="cancelBubble" nodeType="interactiveSeq">
                <p:stCondLst>
                  <p:cond evt="onClick" delay="0">
                    <p:tgtEl>
                      <p:spTgt spid="16"/>
                    </p:tgtEl>
                  </p:cond>
                </p:stCondLst>
                <p:endSync evt="end" delay="0">
                  <p:rtn val="all"/>
                </p:endSync>
                <p:childTnLst>
                  <p:par>
                    <p:cTn id="30" fill="hold">
                      <p:stCondLst>
                        <p:cond delay="0"/>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4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44"/>
                                        </p:tgtEl>
                                        <p:attrNameLst>
                                          <p:attrName>style.visibility</p:attrName>
                                        </p:attrNameLst>
                                      </p:cBhvr>
                                      <p:to>
                                        <p:strVal val="hidden"/>
                                      </p:to>
                                    </p:set>
                                  </p:childTnLst>
                                </p:cTn>
                              </p:par>
                            </p:childTnLst>
                          </p:cTn>
                        </p:par>
                      </p:childTnLst>
                    </p:cTn>
                  </p:par>
                </p:childTnLst>
              </p:cTn>
              <p:nextCondLst>
                <p:cond evt="onClick" delay="0">
                  <p:tgtEl>
                    <p:spTgt spid="16"/>
                  </p:tgtEl>
                </p:cond>
              </p:nextCondLst>
            </p:seq>
            <p:seq concurrent="1" nextAc="seek">
              <p:cTn id="38" restart="whenNotActive" fill="hold" evtFilter="cancelBubble" nodeType="interactiveSeq">
                <p:stCondLst>
                  <p:cond evt="onClick" delay="0">
                    <p:tgtEl>
                      <p:spTgt spid="45"/>
                    </p:tgtEl>
                  </p:cond>
                </p:stCondLst>
                <p:endSync evt="end" delay="0">
                  <p:rtn val="all"/>
                </p:endSync>
                <p:childTnLst>
                  <p:par>
                    <p:cTn id="39" fill="hold">
                      <p:stCondLst>
                        <p:cond delay="0"/>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62"/>
                                        </p:tgtEl>
                                        <p:attrNameLst>
                                          <p:attrName>style.visibility</p:attrName>
                                        </p:attrNameLst>
                                      </p:cBhvr>
                                      <p:to>
                                        <p:strVal val="hidden"/>
                                      </p:to>
                                    </p:set>
                                  </p:childTnLst>
                                </p:cTn>
                              </p:par>
                            </p:childTnLst>
                          </p:cTn>
                        </p:par>
                      </p:childTnLst>
                    </p:cTn>
                  </p:par>
                </p:childTnLst>
              </p:cTn>
              <p:nextCondLst>
                <p:cond evt="onClick" delay="0">
                  <p:tgtEl>
                    <p:spTgt spid="4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64F3844-32EF-463C-B271-394DB459CDB5}"/>
              </a:ext>
            </a:extLst>
          </p:cNvPr>
          <p:cNvSpPr>
            <a:spLocks noGrp="1"/>
          </p:cNvSpPr>
          <p:nvPr>
            <p:ph type="title"/>
          </p:nvPr>
        </p:nvSpPr>
        <p:spPr/>
        <p:txBody>
          <a:bodyPr/>
          <a:lstStyle/>
          <a:p>
            <a:r>
              <a:rPr lang="vi-VN"/>
              <a:t>5. KẾT LUẬN</a:t>
            </a:r>
          </a:p>
        </p:txBody>
      </p:sp>
      <p:sp>
        <p:nvSpPr>
          <p:cNvPr id="6" name="Hình Bầu dục 5">
            <a:extLst>
              <a:ext uri="{FF2B5EF4-FFF2-40B4-BE49-F238E27FC236}">
                <a16:creationId xmlns:a16="http://schemas.microsoft.com/office/drawing/2014/main" id="{35365F05-C044-49FD-8C98-779E26F685CB}"/>
              </a:ext>
            </a:extLst>
          </p:cNvPr>
          <p:cNvSpPr/>
          <p:nvPr/>
        </p:nvSpPr>
        <p:spPr>
          <a:xfrm>
            <a:off x="2413000" y="1789907"/>
            <a:ext cx="2743200" cy="10144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Hoàn thành</a:t>
            </a:r>
          </a:p>
        </p:txBody>
      </p:sp>
      <p:sp>
        <p:nvSpPr>
          <p:cNvPr id="7" name="Hình Bầu dục 6">
            <a:extLst>
              <a:ext uri="{FF2B5EF4-FFF2-40B4-BE49-F238E27FC236}">
                <a16:creationId xmlns:a16="http://schemas.microsoft.com/office/drawing/2014/main" id="{6EA46DB3-9C86-4CD1-AD84-0F2ABF9591A2}"/>
              </a:ext>
            </a:extLst>
          </p:cNvPr>
          <p:cNvSpPr/>
          <p:nvPr/>
        </p:nvSpPr>
        <p:spPr>
          <a:xfrm>
            <a:off x="2413000" y="4378324"/>
            <a:ext cx="2743200" cy="10144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Chưa xong</a:t>
            </a:r>
          </a:p>
        </p:txBody>
      </p:sp>
      <p:grpSp>
        <p:nvGrpSpPr>
          <p:cNvPr id="3" name="Nhóm 2">
            <a:extLst>
              <a:ext uri="{FF2B5EF4-FFF2-40B4-BE49-F238E27FC236}">
                <a16:creationId xmlns:a16="http://schemas.microsoft.com/office/drawing/2014/main" id="{26EA6B4F-AC25-4CED-A4C2-4C6CD44FA8E8}"/>
              </a:ext>
            </a:extLst>
          </p:cNvPr>
          <p:cNvGrpSpPr/>
          <p:nvPr/>
        </p:nvGrpSpPr>
        <p:grpSpPr>
          <a:xfrm>
            <a:off x="5156200" y="1039813"/>
            <a:ext cx="5346700" cy="1257300"/>
            <a:chOff x="5156200" y="1039813"/>
            <a:chExt cx="5346700" cy="1257300"/>
          </a:xfrm>
        </p:grpSpPr>
        <p:sp>
          <p:nvSpPr>
            <p:cNvPr id="8" name="Hình chữ nhật 7">
              <a:extLst>
                <a:ext uri="{FF2B5EF4-FFF2-40B4-BE49-F238E27FC236}">
                  <a16:creationId xmlns:a16="http://schemas.microsoft.com/office/drawing/2014/main" id="{AC90039B-2A19-4432-9A6A-C3E71F1EC533}"/>
                </a:ext>
              </a:extLst>
            </p:cNvPr>
            <p:cNvSpPr/>
            <p:nvPr/>
          </p:nvSpPr>
          <p:spPr>
            <a:xfrm>
              <a:off x="6096000" y="1039813"/>
              <a:ext cx="4406900"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Hoàn chỉnh indicator</a:t>
              </a:r>
            </a:p>
          </p:txBody>
        </p:sp>
        <p:cxnSp>
          <p:nvCxnSpPr>
            <p:cNvPr id="14" name="Đường kết nối Mũi tên Thẳng 13">
              <a:extLst>
                <a:ext uri="{FF2B5EF4-FFF2-40B4-BE49-F238E27FC236}">
                  <a16:creationId xmlns:a16="http://schemas.microsoft.com/office/drawing/2014/main" id="{CE8829F3-3742-42B7-865C-F91C3A950474}"/>
                </a:ext>
              </a:extLst>
            </p:cNvPr>
            <p:cNvCxnSpPr>
              <a:stCxn id="6" idx="6"/>
              <a:endCxn id="8" idx="1"/>
            </p:cNvCxnSpPr>
            <p:nvPr/>
          </p:nvCxnSpPr>
          <p:spPr>
            <a:xfrm flipV="1">
              <a:off x="5156200" y="1376363"/>
              <a:ext cx="939800" cy="92075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4" name="Nhóm 3">
            <a:extLst>
              <a:ext uri="{FF2B5EF4-FFF2-40B4-BE49-F238E27FC236}">
                <a16:creationId xmlns:a16="http://schemas.microsoft.com/office/drawing/2014/main" id="{07274956-C473-467F-A6B8-09860B7AC036}"/>
              </a:ext>
            </a:extLst>
          </p:cNvPr>
          <p:cNvGrpSpPr/>
          <p:nvPr/>
        </p:nvGrpSpPr>
        <p:grpSpPr>
          <a:xfrm>
            <a:off x="5156200" y="1962151"/>
            <a:ext cx="5346700" cy="673100"/>
            <a:chOff x="5156200" y="1962151"/>
            <a:chExt cx="5346700" cy="673100"/>
          </a:xfrm>
        </p:grpSpPr>
        <p:sp>
          <p:nvSpPr>
            <p:cNvPr id="9" name="Hình chữ nhật 8">
              <a:extLst>
                <a:ext uri="{FF2B5EF4-FFF2-40B4-BE49-F238E27FC236}">
                  <a16:creationId xmlns:a16="http://schemas.microsoft.com/office/drawing/2014/main" id="{083EFC8A-75A1-4928-9AD5-6737227DA13F}"/>
                </a:ext>
              </a:extLst>
            </p:cNvPr>
            <p:cNvSpPr/>
            <p:nvPr/>
          </p:nvSpPr>
          <p:spPr>
            <a:xfrm>
              <a:off x="6096000" y="1962151"/>
              <a:ext cx="4406900"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Hoàn chỉnh Expert Advisor</a:t>
              </a:r>
            </a:p>
          </p:txBody>
        </p:sp>
        <p:cxnSp>
          <p:nvCxnSpPr>
            <p:cNvPr id="16" name="Đường kết nối Mũi tên Thẳng 15">
              <a:extLst>
                <a:ext uri="{FF2B5EF4-FFF2-40B4-BE49-F238E27FC236}">
                  <a16:creationId xmlns:a16="http://schemas.microsoft.com/office/drawing/2014/main" id="{C9179722-A7F1-406C-82C1-F605BF500E46}"/>
                </a:ext>
              </a:extLst>
            </p:cNvPr>
            <p:cNvCxnSpPr>
              <a:stCxn id="6" idx="6"/>
              <a:endCxn id="9" idx="1"/>
            </p:cNvCxnSpPr>
            <p:nvPr/>
          </p:nvCxnSpPr>
          <p:spPr>
            <a:xfrm>
              <a:off x="5156200" y="2297113"/>
              <a:ext cx="939800" cy="158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5" name="Nhóm 4">
            <a:extLst>
              <a:ext uri="{FF2B5EF4-FFF2-40B4-BE49-F238E27FC236}">
                <a16:creationId xmlns:a16="http://schemas.microsoft.com/office/drawing/2014/main" id="{4D7366BB-BA1B-4B3D-8B40-0796534927E1}"/>
              </a:ext>
            </a:extLst>
          </p:cNvPr>
          <p:cNvGrpSpPr/>
          <p:nvPr/>
        </p:nvGrpSpPr>
        <p:grpSpPr>
          <a:xfrm>
            <a:off x="5156200" y="2297113"/>
            <a:ext cx="5346700" cy="1260476"/>
            <a:chOff x="5156200" y="2297113"/>
            <a:chExt cx="5346700" cy="1260476"/>
          </a:xfrm>
        </p:grpSpPr>
        <p:sp>
          <p:nvSpPr>
            <p:cNvPr id="10" name="Hình chữ nhật 9">
              <a:extLst>
                <a:ext uri="{FF2B5EF4-FFF2-40B4-BE49-F238E27FC236}">
                  <a16:creationId xmlns:a16="http://schemas.microsoft.com/office/drawing/2014/main" id="{D1224C63-B5DD-4F3E-B962-CAF80ACC050E}"/>
                </a:ext>
              </a:extLst>
            </p:cNvPr>
            <p:cNvSpPr/>
            <p:nvPr/>
          </p:nvSpPr>
          <p:spPr>
            <a:xfrm>
              <a:off x="6096000" y="2884489"/>
              <a:ext cx="4406900"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Hoàn chỉnh Expert Advisor</a:t>
              </a:r>
            </a:p>
          </p:txBody>
        </p:sp>
        <p:cxnSp>
          <p:nvCxnSpPr>
            <p:cNvPr id="18" name="Đường kết nối Mũi tên Thẳng 17">
              <a:extLst>
                <a:ext uri="{FF2B5EF4-FFF2-40B4-BE49-F238E27FC236}">
                  <a16:creationId xmlns:a16="http://schemas.microsoft.com/office/drawing/2014/main" id="{115BF218-0283-4F36-9AC7-645D9A76518B}"/>
                </a:ext>
              </a:extLst>
            </p:cNvPr>
            <p:cNvCxnSpPr>
              <a:stCxn id="6" idx="6"/>
              <a:endCxn id="10" idx="1"/>
            </p:cNvCxnSpPr>
            <p:nvPr/>
          </p:nvCxnSpPr>
          <p:spPr>
            <a:xfrm>
              <a:off x="5156200" y="2297113"/>
              <a:ext cx="939800" cy="92392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13" name="Nhóm 12">
            <a:extLst>
              <a:ext uri="{FF2B5EF4-FFF2-40B4-BE49-F238E27FC236}">
                <a16:creationId xmlns:a16="http://schemas.microsoft.com/office/drawing/2014/main" id="{33F6DB89-F932-4B25-BA44-DA97D6EC5DBA}"/>
              </a:ext>
            </a:extLst>
          </p:cNvPr>
          <p:cNvGrpSpPr/>
          <p:nvPr/>
        </p:nvGrpSpPr>
        <p:grpSpPr>
          <a:xfrm>
            <a:off x="5156200" y="4222750"/>
            <a:ext cx="5346700" cy="673100"/>
            <a:chOff x="5156200" y="4222750"/>
            <a:chExt cx="5346700" cy="673100"/>
          </a:xfrm>
        </p:grpSpPr>
        <p:sp>
          <p:nvSpPr>
            <p:cNvPr id="11" name="Hình chữ nhật 10">
              <a:extLst>
                <a:ext uri="{FF2B5EF4-FFF2-40B4-BE49-F238E27FC236}">
                  <a16:creationId xmlns:a16="http://schemas.microsoft.com/office/drawing/2014/main" id="{F1342EAF-7E79-4E0F-A62B-861944E88234}"/>
                </a:ext>
              </a:extLst>
            </p:cNvPr>
            <p:cNvSpPr/>
            <p:nvPr/>
          </p:nvSpPr>
          <p:spPr>
            <a:xfrm>
              <a:off x="6096000" y="4222750"/>
              <a:ext cx="4406900"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Tìm hiểu genetic algorithm</a:t>
              </a:r>
            </a:p>
          </p:txBody>
        </p:sp>
        <p:cxnSp>
          <p:nvCxnSpPr>
            <p:cNvPr id="20" name="Đường kết nối Mũi tên Thẳng 19">
              <a:extLst>
                <a:ext uri="{FF2B5EF4-FFF2-40B4-BE49-F238E27FC236}">
                  <a16:creationId xmlns:a16="http://schemas.microsoft.com/office/drawing/2014/main" id="{250A15F2-E196-41F2-97D0-C990941DF869}"/>
                </a:ext>
              </a:extLst>
            </p:cNvPr>
            <p:cNvCxnSpPr>
              <a:stCxn id="7" idx="6"/>
              <a:endCxn id="11" idx="1"/>
            </p:cNvCxnSpPr>
            <p:nvPr/>
          </p:nvCxnSpPr>
          <p:spPr>
            <a:xfrm flipV="1">
              <a:off x="5156200" y="4559300"/>
              <a:ext cx="939800" cy="32623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grpSp>
        <p:nvGrpSpPr>
          <p:cNvPr id="15" name="Nhóm 14">
            <a:extLst>
              <a:ext uri="{FF2B5EF4-FFF2-40B4-BE49-F238E27FC236}">
                <a16:creationId xmlns:a16="http://schemas.microsoft.com/office/drawing/2014/main" id="{56AE4B26-6A4D-465F-9776-9E9EE508E914}"/>
              </a:ext>
            </a:extLst>
          </p:cNvPr>
          <p:cNvGrpSpPr/>
          <p:nvPr/>
        </p:nvGrpSpPr>
        <p:grpSpPr>
          <a:xfrm>
            <a:off x="5156200" y="4885530"/>
            <a:ext cx="5346700" cy="843756"/>
            <a:chOff x="5156200" y="4885530"/>
            <a:chExt cx="5346700" cy="843756"/>
          </a:xfrm>
        </p:grpSpPr>
        <p:sp>
          <p:nvSpPr>
            <p:cNvPr id="12" name="Hình chữ nhật 11">
              <a:extLst>
                <a:ext uri="{FF2B5EF4-FFF2-40B4-BE49-F238E27FC236}">
                  <a16:creationId xmlns:a16="http://schemas.microsoft.com/office/drawing/2014/main" id="{4BDC2385-231C-4D82-956C-183F2D69D34C}"/>
                </a:ext>
              </a:extLst>
            </p:cNvPr>
            <p:cNvSpPr/>
            <p:nvPr/>
          </p:nvSpPr>
          <p:spPr>
            <a:xfrm>
              <a:off x="6096000" y="5056186"/>
              <a:ext cx="4406900" cy="673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Thống nhất mô hình giao dịch cho EA</a:t>
              </a:r>
            </a:p>
          </p:txBody>
        </p:sp>
        <p:cxnSp>
          <p:nvCxnSpPr>
            <p:cNvPr id="22" name="Đường kết nối Mũi tên Thẳng 21">
              <a:extLst>
                <a:ext uri="{FF2B5EF4-FFF2-40B4-BE49-F238E27FC236}">
                  <a16:creationId xmlns:a16="http://schemas.microsoft.com/office/drawing/2014/main" id="{3E8BE6A2-DF11-4C0A-AF59-4CD9BE332A8F}"/>
                </a:ext>
              </a:extLst>
            </p:cNvPr>
            <p:cNvCxnSpPr>
              <a:stCxn id="7" idx="6"/>
              <a:endCxn id="12" idx="1"/>
            </p:cNvCxnSpPr>
            <p:nvPr/>
          </p:nvCxnSpPr>
          <p:spPr>
            <a:xfrm>
              <a:off x="5156200" y="4885530"/>
              <a:ext cx="939800" cy="50720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365751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48745A2-610C-4085-8011-307CE24B1AAC}"/>
              </a:ext>
            </a:extLst>
          </p:cNvPr>
          <p:cNvSpPr>
            <a:spLocks noGrp="1"/>
          </p:cNvSpPr>
          <p:nvPr>
            <p:ph type="title"/>
          </p:nvPr>
        </p:nvSpPr>
        <p:spPr/>
        <p:txBody>
          <a:bodyPr/>
          <a:lstStyle/>
          <a:p>
            <a:r>
              <a:rPr lang="vi-VN"/>
              <a:t>6. DỰ ĐỊNH</a:t>
            </a:r>
          </a:p>
        </p:txBody>
      </p:sp>
      <p:sp>
        <p:nvSpPr>
          <p:cNvPr id="4" name="Hình chữ nhật 3">
            <a:extLst>
              <a:ext uri="{FF2B5EF4-FFF2-40B4-BE49-F238E27FC236}">
                <a16:creationId xmlns:a16="http://schemas.microsoft.com/office/drawing/2014/main" id="{13A23F07-2667-4B8F-B6FD-6B8D84A684FE}"/>
              </a:ext>
            </a:extLst>
          </p:cNvPr>
          <p:cNvSpPr/>
          <p:nvPr/>
        </p:nvSpPr>
        <p:spPr>
          <a:xfrm>
            <a:off x="3613150" y="1862933"/>
            <a:ext cx="4965700" cy="2019300"/>
          </a:xfrm>
          <a:prstGeom prst="rect">
            <a:avLst/>
          </a:prstGeom>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vi-VN"/>
              <a:t>Áp dụng các mô hình nến mới</a:t>
            </a:r>
          </a:p>
        </p:txBody>
      </p:sp>
      <p:sp>
        <p:nvSpPr>
          <p:cNvPr id="6" name="Hình chữ nhật: Góc Tròn 5">
            <a:extLst>
              <a:ext uri="{FF2B5EF4-FFF2-40B4-BE49-F238E27FC236}">
                <a16:creationId xmlns:a16="http://schemas.microsoft.com/office/drawing/2014/main" id="{56BF02F0-0B72-47FF-A736-6FCDE1CE6076}"/>
              </a:ext>
            </a:extLst>
          </p:cNvPr>
          <p:cNvSpPr/>
          <p:nvPr/>
        </p:nvSpPr>
        <p:spPr>
          <a:xfrm>
            <a:off x="3613150" y="4011613"/>
            <a:ext cx="4965700" cy="1816100"/>
          </a:xfrm>
          <a:prstGeom prst="roundRect">
            <a:avLst/>
          </a:prstGeom>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a:t>Hoàn thành thuật giải</a:t>
            </a:r>
          </a:p>
        </p:txBody>
      </p:sp>
      <p:sp>
        <p:nvSpPr>
          <p:cNvPr id="3" name="Hình chữ nhật 2">
            <a:extLst>
              <a:ext uri="{FF2B5EF4-FFF2-40B4-BE49-F238E27FC236}">
                <a16:creationId xmlns:a16="http://schemas.microsoft.com/office/drawing/2014/main" id="{F5411DEE-C1C5-467B-8DDA-C5E3D84312F5}"/>
              </a:ext>
            </a:extLst>
          </p:cNvPr>
          <p:cNvSpPr/>
          <p:nvPr/>
        </p:nvSpPr>
        <p:spPr>
          <a:xfrm>
            <a:off x="2622550" y="1690688"/>
            <a:ext cx="6946900" cy="3200400"/>
          </a:xfrm>
          <a:prstGeom prst="rect">
            <a:avLst/>
          </a:prstGeom>
          <a:ln>
            <a:solidFill>
              <a:schemeClr val="accent2">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just"/>
            <a:r>
              <a:rPr lang="vi-VN"/>
              <a:t>    Giải thuật di truyền là một kỹ thuật của khoa học máy tính nhằm tìm kiếm giải pháp thích hợp cho các bài toán tối ưu tổ hợp (combinatorial optimization). Giải thuật di truyền là một phân ngành của giải thuật tiến hóa vận dụng các nguyên lý của tiến hóa như di truyền, đột biến, chọn lọc tự nhiên, và trao đổi chéo.</a:t>
            </a:r>
          </a:p>
          <a:p>
            <a:pPr algn="just"/>
            <a:endParaRPr lang="vi-VN"/>
          </a:p>
          <a:p>
            <a:pPr algn="just"/>
            <a:r>
              <a:rPr lang="vi-VN"/>
              <a:t>    Ngày nay, giải thuật di truyền được dùng phổ biến trong một số ngành như tin sinh học, khoa học máy tính, trí tuệ nhân tạo, tài chính và một số ngành khác.</a:t>
            </a:r>
          </a:p>
        </p:txBody>
      </p:sp>
      <p:sp>
        <p:nvSpPr>
          <p:cNvPr id="7" name="Hình chữ nhật 6">
            <a:extLst>
              <a:ext uri="{FF2B5EF4-FFF2-40B4-BE49-F238E27FC236}">
                <a16:creationId xmlns:a16="http://schemas.microsoft.com/office/drawing/2014/main" id="{AB2D9E12-80C6-44CF-A37E-26C6BD87233B}"/>
              </a:ext>
            </a:extLst>
          </p:cNvPr>
          <p:cNvSpPr/>
          <p:nvPr/>
        </p:nvSpPr>
        <p:spPr>
          <a:xfrm>
            <a:off x="3844925" y="1262856"/>
            <a:ext cx="4502150" cy="4332287"/>
          </a:xfrm>
          <a:prstGeom prst="rect">
            <a:avLst/>
          </a:prstGeom>
          <a:ln>
            <a:solidFill>
              <a:schemeClr val="accent2">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just"/>
            <a:r>
              <a:rPr lang="vi-VN"/>
              <a:t>Các mô hình nến đảo chiều tăng </a:t>
            </a:r>
          </a:p>
          <a:p>
            <a:pPr algn="just"/>
            <a:r>
              <a:rPr lang="vi-VN"/>
              <a:t>(Bullish Reversal candlestick patterns):</a:t>
            </a:r>
          </a:p>
          <a:p>
            <a:pPr marL="285750" indent="-285750" algn="just">
              <a:buFont typeface="Arial" panose="020B0604020202020204" pitchFamily="34" charset="0"/>
              <a:buChar char="•"/>
            </a:pPr>
            <a:r>
              <a:rPr lang="vi-VN"/>
              <a:t>Hammer</a:t>
            </a:r>
          </a:p>
          <a:p>
            <a:pPr marL="285750" indent="-285750" algn="just">
              <a:buFont typeface="Arial" panose="020B0604020202020204" pitchFamily="34" charset="0"/>
              <a:buChar char="•"/>
            </a:pPr>
            <a:r>
              <a:rPr lang="vi-VN"/>
              <a:t>Dragonfly Doji</a:t>
            </a:r>
          </a:p>
          <a:p>
            <a:pPr marL="285750" indent="-285750" algn="just">
              <a:buFont typeface="Arial" panose="020B0604020202020204" pitchFamily="34" charset="0"/>
              <a:buChar char="•"/>
            </a:pPr>
            <a:r>
              <a:rPr lang="vi-VN"/>
              <a:t>Bullish Engulfing</a:t>
            </a:r>
          </a:p>
          <a:p>
            <a:pPr marL="285750" indent="-285750" algn="just">
              <a:buFont typeface="Arial" panose="020B0604020202020204" pitchFamily="34" charset="0"/>
              <a:buChar char="•"/>
            </a:pPr>
            <a:r>
              <a:rPr lang="vi-VN"/>
              <a:t>Tweezer Bottom</a:t>
            </a:r>
          </a:p>
          <a:p>
            <a:pPr marL="285750" indent="-285750" algn="just">
              <a:buFont typeface="Arial" panose="020B0604020202020204" pitchFamily="34" charset="0"/>
              <a:buChar char="•"/>
            </a:pPr>
            <a:r>
              <a:rPr lang="vi-VN"/>
              <a:t>Morning Star</a:t>
            </a:r>
          </a:p>
          <a:p>
            <a:pPr algn="just"/>
            <a:r>
              <a:rPr lang="vi-VN"/>
              <a:t>Các mô hình nến đảo chiều giảm </a:t>
            </a:r>
          </a:p>
          <a:p>
            <a:pPr algn="just"/>
            <a:r>
              <a:rPr lang="vi-VN"/>
              <a:t>(Bearish Reversal candlestick patterns):</a:t>
            </a:r>
          </a:p>
          <a:p>
            <a:pPr marL="285750" indent="-285750" algn="just">
              <a:buFont typeface="Arial" panose="020B0604020202020204" pitchFamily="34" charset="0"/>
              <a:buChar char="•"/>
            </a:pPr>
            <a:r>
              <a:rPr lang="vi-VN"/>
              <a:t>Shooting Star</a:t>
            </a:r>
          </a:p>
          <a:p>
            <a:pPr marL="285750" indent="-285750" algn="just">
              <a:buFont typeface="Arial" panose="020B0604020202020204" pitchFamily="34" charset="0"/>
              <a:buChar char="•"/>
            </a:pPr>
            <a:r>
              <a:rPr lang="vi-VN"/>
              <a:t>Gravestone Doji</a:t>
            </a:r>
          </a:p>
          <a:p>
            <a:pPr marL="285750" indent="-285750" algn="just">
              <a:buFont typeface="Arial" panose="020B0604020202020204" pitchFamily="34" charset="0"/>
              <a:buChar char="•"/>
            </a:pPr>
            <a:r>
              <a:rPr lang="vi-VN"/>
              <a:t>Bearish Engulfing</a:t>
            </a:r>
          </a:p>
          <a:p>
            <a:pPr marL="285750" indent="-285750" algn="just">
              <a:buFont typeface="Arial" panose="020B0604020202020204" pitchFamily="34" charset="0"/>
              <a:buChar char="•"/>
            </a:pPr>
            <a:r>
              <a:rPr lang="vi-VN"/>
              <a:t>Tweezer Top</a:t>
            </a:r>
          </a:p>
          <a:p>
            <a:pPr marL="285750" indent="-285750" algn="just">
              <a:buFont typeface="Arial" panose="020B0604020202020204" pitchFamily="34" charset="0"/>
              <a:buChar char="•"/>
            </a:pPr>
            <a:r>
              <a:rPr lang="vi-VN"/>
              <a:t>Evening Star</a:t>
            </a:r>
          </a:p>
        </p:txBody>
      </p:sp>
    </p:spTree>
    <p:extLst>
      <p:ext uri="{BB962C8B-B14F-4D97-AF65-F5344CB8AC3E}">
        <p14:creationId xmlns:p14="http://schemas.microsoft.com/office/powerpoint/2010/main" val="2670144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6"/>
                    </p:tgtEl>
                  </p:cond>
                </p:stCondLst>
                <p:endSync evt="end" delay="0">
                  <p:rtn val="all"/>
                </p:endSync>
                <p:childTnLst>
                  <p:par>
                    <p:cTn id="14" fill="hold">
                      <p:stCondLst>
                        <p:cond delay="0"/>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grpId="1" nodeType="clickEffect">
                                  <p:stCondLst>
                                    <p:cond delay="0"/>
                                  </p:stCondLst>
                                  <p:childTnLst>
                                    <p:set>
                                      <p:cBhvr>
                                        <p:cTn id="21" dur="1" fill="hold">
                                          <p:stCondLst>
                                            <p:cond delay="0"/>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6"/>
                  </p:tgtEl>
                </p:cond>
              </p:nextCondLst>
            </p:seq>
            <p:seq concurrent="1" nextAc="seek">
              <p:cTn id="22" restart="whenNotActive" fill="hold" evtFilter="cancelBubble" nodeType="interactiveSeq">
                <p:stCondLst>
                  <p:cond evt="onClick" delay="0">
                    <p:tgtEl>
                      <p:spTgt spid="4"/>
                    </p:tgtEl>
                  </p:cond>
                </p:stCondLst>
                <p:endSync evt="end" delay="0">
                  <p:rtn val="all"/>
                </p:endSync>
                <p:childTnLst>
                  <p:par>
                    <p:cTn id="23" fill="hold">
                      <p:stCondLst>
                        <p:cond delay="0"/>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4"/>
                  </p:tgtEl>
                </p:cond>
              </p:nextCondLst>
            </p:seq>
          </p:childTnLst>
        </p:cTn>
      </p:par>
    </p:tnLst>
    <p:bldLst>
      <p:bldP spid="4" grpId="0" animBg="1"/>
      <p:bldP spid="6" grpId="0" animBg="1"/>
      <p:bldP spid="3" grpId="0" animBg="1"/>
      <p:bldP spid="3" grpId="1" animBg="1"/>
      <p:bldP spid="7" grpId="0" animBg="1"/>
      <p:bldP spid="7"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7071D89-9E71-4A8F-A8D6-32ACAD3C08B2}"/>
              </a:ext>
            </a:extLst>
          </p:cNvPr>
          <p:cNvSpPr>
            <a:spLocks noGrp="1"/>
          </p:cNvSpPr>
          <p:nvPr>
            <p:ph type="title"/>
          </p:nvPr>
        </p:nvSpPr>
        <p:spPr/>
        <p:txBody>
          <a:bodyPr/>
          <a:lstStyle/>
          <a:p>
            <a:r>
              <a:rPr lang="vi-VN"/>
              <a:t>CÁC NỘI DUNG</a:t>
            </a:r>
          </a:p>
        </p:txBody>
      </p:sp>
      <p:sp>
        <p:nvSpPr>
          <p:cNvPr id="3" name="Chỗ dành sẵn cho Nội dung 2">
            <a:extLst>
              <a:ext uri="{FF2B5EF4-FFF2-40B4-BE49-F238E27FC236}">
                <a16:creationId xmlns:a16="http://schemas.microsoft.com/office/drawing/2014/main" id="{C0546F31-E245-4440-9B74-D9F9353FBC19}"/>
              </a:ext>
            </a:extLst>
          </p:cNvPr>
          <p:cNvSpPr>
            <a:spLocks noGrp="1"/>
          </p:cNvSpPr>
          <p:nvPr>
            <p:ph idx="1"/>
          </p:nvPr>
        </p:nvSpPr>
        <p:spPr/>
        <p:txBody>
          <a:bodyPr/>
          <a:lstStyle/>
          <a:p>
            <a:pPr marL="514350" indent="-514350">
              <a:buFont typeface="+mj-lt"/>
              <a:buAutoNum type="arabicPeriod"/>
            </a:pPr>
            <a:r>
              <a:rPr lang="vi-VN"/>
              <a:t>GIỚI THIỆU TỔNG QUAN</a:t>
            </a:r>
          </a:p>
          <a:p>
            <a:pPr marL="514350" indent="-514350">
              <a:buFont typeface="+mj-lt"/>
              <a:buAutoNum type="arabicPeriod"/>
            </a:pPr>
            <a:r>
              <a:rPr lang="vi-VN"/>
              <a:t>CÁC NỘI DUNG LÝ THUYẾT</a:t>
            </a:r>
          </a:p>
          <a:p>
            <a:pPr marL="514350" indent="-514350">
              <a:buFont typeface="+mj-lt"/>
              <a:buAutoNum type="arabicPeriod"/>
            </a:pPr>
            <a:r>
              <a:rPr lang="vi-VN"/>
              <a:t>ÁP DỤNG</a:t>
            </a:r>
          </a:p>
          <a:p>
            <a:pPr marL="514350" indent="-514350">
              <a:buFont typeface="+mj-lt"/>
              <a:buAutoNum type="arabicPeriod"/>
            </a:pPr>
            <a:r>
              <a:rPr lang="vi-VN"/>
              <a:t>KẾT QUẢ</a:t>
            </a:r>
          </a:p>
          <a:p>
            <a:pPr marL="514350" indent="-514350">
              <a:buFont typeface="+mj-lt"/>
              <a:buAutoNum type="arabicPeriod"/>
            </a:pPr>
            <a:r>
              <a:rPr lang="vi-VN"/>
              <a:t>KẾT LUẬN</a:t>
            </a:r>
          </a:p>
          <a:p>
            <a:pPr marL="514350" indent="-514350">
              <a:buFont typeface="+mj-lt"/>
              <a:buAutoNum type="arabicPeriod"/>
            </a:pPr>
            <a:r>
              <a:rPr lang="vi-VN"/>
              <a:t>DỰ ĐỊNH</a:t>
            </a:r>
          </a:p>
        </p:txBody>
      </p:sp>
      <p:pic>
        <p:nvPicPr>
          <p:cNvPr id="5" name="Hình ảnh 4">
            <a:extLst>
              <a:ext uri="{FF2B5EF4-FFF2-40B4-BE49-F238E27FC236}">
                <a16:creationId xmlns:a16="http://schemas.microsoft.com/office/drawing/2014/main" id="{465311B9-E206-4E2D-B1D3-F8C29E857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9595" y="2103601"/>
            <a:ext cx="1539157" cy="2101070"/>
          </a:xfrm>
          <a:prstGeom prst="rect">
            <a:avLst/>
          </a:prstGeom>
        </p:spPr>
      </p:pic>
      <p:pic>
        <p:nvPicPr>
          <p:cNvPr id="1026" name="Picture 2">
            <a:extLst>
              <a:ext uri="{FF2B5EF4-FFF2-40B4-BE49-F238E27FC236}">
                <a16:creationId xmlns:a16="http://schemas.microsoft.com/office/drawing/2014/main" id="{EB2BB291-6712-4245-9504-456A24AD1E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3822" y="1517943"/>
            <a:ext cx="2815773" cy="3272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2788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500"/>
                                        <p:tgtEl>
                                          <p:spTgt spid="1026"/>
                                        </p:tgtEl>
                                      </p:cBhvr>
                                    </p:animEffect>
                                  </p:childTnLst>
                                </p:cTn>
                              </p:par>
                            </p:childTnLst>
                          </p:cTn>
                        </p:par>
                        <p:par>
                          <p:cTn id="27" fill="hold">
                            <p:stCondLst>
                              <p:cond delay="1000"/>
                            </p:stCondLst>
                            <p:childTnLst>
                              <p:par>
                                <p:cTn id="28" presetID="10" presetClass="entr" presetSubtype="0"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71D0DFC-8CF4-4412-9EB0-E3CABFC9E2DD}"/>
              </a:ext>
            </a:extLst>
          </p:cNvPr>
          <p:cNvSpPr>
            <a:spLocks noGrp="1"/>
          </p:cNvSpPr>
          <p:nvPr>
            <p:ph type="title"/>
          </p:nvPr>
        </p:nvSpPr>
        <p:spPr/>
        <p:txBody>
          <a:bodyPr/>
          <a:lstStyle/>
          <a:p>
            <a:r>
              <a:rPr lang="vi-VN"/>
              <a:t>1. GIỚI THIỆU TỔNG QUAN</a:t>
            </a:r>
          </a:p>
        </p:txBody>
      </p:sp>
      <p:sp>
        <p:nvSpPr>
          <p:cNvPr id="5" name="Chỗ dành sẵn cho Nội dung 4">
            <a:extLst>
              <a:ext uri="{FF2B5EF4-FFF2-40B4-BE49-F238E27FC236}">
                <a16:creationId xmlns:a16="http://schemas.microsoft.com/office/drawing/2014/main" id="{E964791E-DD41-4599-90EE-6011CD30C91A}"/>
              </a:ext>
            </a:extLst>
          </p:cNvPr>
          <p:cNvSpPr>
            <a:spLocks noGrp="1"/>
          </p:cNvSpPr>
          <p:nvPr>
            <p:ph idx="1"/>
          </p:nvPr>
        </p:nvSpPr>
        <p:spPr>
          <a:xfrm>
            <a:off x="838200" y="1690688"/>
            <a:ext cx="10515600" cy="4351338"/>
          </a:xfrm>
          <a:noFill/>
        </p:spPr>
        <p:txBody>
          <a:bodyPr/>
          <a:lstStyle/>
          <a:p>
            <a:pPr marL="0" indent="0" algn="ctr">
              <a:buNone/>
            </a:pPr>
            <a:r>
              <a:rPr lang="vi-VN"/>
              <a:t>Expert Advisor</a:t>
            </a:r>
          </a:p>
          <a:p>
            <a:pPr lvl="1"/>
            <a:endParaRPr lang="vi-VN"/>
          </a:p>
        </p:txBody>
      </p:sp>
      <p:pic>
        <p:nvPicPr>
          <p:cNvPr id="14" name="Hình ảnh 13">
            <a:extLst>
              <a:ext uri="{FF2B5EF4-FFF2-40B4-BE49-F238E27FC236}">
                <a16:creationId xmlns:a16="http://schemas.microsoft.com/office/drawing/2014/main" id="{D0EB2B0C-DC70-45FC-B45B-48C559FCD8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2465" y="2842759"/>
            <a:ext cx="3496163" cy="2838846"/>
          </a:xfrm>
          <a:prstGeom prst="rect">
            <a:avLst/>
          </a:prstGeom>
        </p:spPr>
      </p:pic>
      <p:grpSp>
        <p:nvGrpSpPr>
          <p:cNvPr id="3" name="Nhóm 2">
            <a:extLst>
              <a:ext uri="{FF2B5EF4-FFF2-40B4-BE49-F238E27FC236}">
                <a16:creationId xmlns:a16="http://schemas.microsoft.com/office/drawing/2014/main" id="{88E620C8-B647-43E0-BCC2-D85DC3E8C793}"/>
              </a:ext>
            </a:extLst>
          </p:cNvPr>
          <p:cNvGrpSpPr/>
          <p:nvPr/>
        </p:nvGrpSpPr>
        <p:grpSpPr>
          <a:xfrm>
            <a:off x="445242" y="1556340"/>
            <a:ext cx="4349589" cy="2705842"/>
            <a:chOff x="445242" y="1556340"/>
            <a:chExt cx="4349589" cy="2705842"/>
          </a:xfrm>
        </p:grpSpPr>
        <p:grpSp>
          <p:nvGrpSpPr>
            <p:cNvPr id="34" name="Nhóm 33">
              <a:extLst>
                <a:ext uri="{FF2B5EF4-FFF2-40B4-BE49-F238E27FC236}">
                  <a16:creationId xmlns:a16="http://schemas.microsoft.com/office/drawing/2014/main" id="{201DA258-D67A-4E39-930D-15F64E58364F}"/>
                </a:ext>
              </a:extLst>
            </p:cNvPr>
            <p:cNvGrpSpPr/>
            <p:nvPr/>
          </p:nvGrpSpPr>
          <p:grpSpPr>
            <a:xfrm>
              <a:off x="445242" y="1556340"/>
              <a:ext cx="3436219" cy="2705842"/>
              <a:chOff x="445242" y="1556340"/>
              <a:chExt cx="3436219" cy="2705842"/>
            </a:xfrm>
          </p:grpSpPr>
          <p:sp>
            <p:nvSpPr>
              <p:cNvPr id="15" name="Hình chữ nhật: Góc Tròn 14">
                <a:extLst>
                  <a:ext uri="{FF2B5EF4-FFF2-40B4-BE49-F238E27FC236}">
                    <a16:creationId xmlns:a16="http://schemas.microsoft.com/office/drawing/2014/main" id="{20B8C857-39AF-4DE3-BFEE-30ACBCA6B897}"/>
                  </a:ext>
                </a:extLst>
              </p:cNvPr>
              <p:cNvSpPr/>
              <p:nvPr/>
            </p:nvSpPr>
            <p:spPr>
              <a:xfrm>
                <a:off x="445242" y="2375631"/>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vi-VN"/>
                  <a:t>Được viết bằng ngôn ngữ MetaQuotes Language</a:t>
                </a:r>
              </a:p>
            </p:txBody>
          </p:sp>
          <p:pic>
            <p:nvPicPr>
              <p:cNvPr id="23" name="Hình ảnh 22">
                <a:extLst>
                  <a:ext uri="{FF2B5EF4-FFF2-40B4-BE49-F238E27FC236}">
                    <a16:creationId xmlns:a16="http://schemas.microsoft.com/office/drawing/2014/main" id="{81CE6581-ECF0-497A-A918-5DFD7322BF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736" y="1556340"/>
                <a:ext cx="1787255" cy="1416626"/>
              </a:xfrm>
              <a:prstGeom prst="rect">
                <a:avLst/>
              </a:prstGeom>
            </p:spPr>
          </p:pic>
        </p:grpSp>
        <p:sp>
          <p:nvSpPr>
            <p:cNvPr id="49" name="Mũi tên: Trái 48">
              <a:extLst>
                <a:ext uri="{FF2B5EF4-FFF2-40B4-BE49-F238E27FC236}">
                  <a16:creationId xmlns:a16="http://schemas.microsoft.com/office/drawing/2014/main" id="{940AE1EE-92DC-4D61-A59B-8F5A7A960F1B}"/>
                </a:ext>
              </a:extLst>
            </p:cNvPr>
            <p:cNvSpPr/>
            <p:nvPr/>
          </p:nvSpPr>
          <p:spPr>
            <a:xfrm rot="1690284">
              <a:off x="4059024" y="3429000"/>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4" name="Nhóm 3">
            <a:extLst>
              <a:ext uri="{FF2B5EF4-FFF2-40B4-BE49-F238E27FC236}">
                <a16:creationId xmlns:a16="http://schemas.microsoft.com/office/drawing/2014/main" id="{2465F30D-B6A2-46D7-962A-555700918B26}"/>
              </a:ext>
            </a:extLst>
          </p:cNvPr>
          <p:cNvGrpSpPr/>
          <p:nvPr/>
        </p:nvGrpSpPr>
        <p:grpSpPr>
          <a:xfrm>
            <a:off x="445242" y="4510614"/>
            <a:ext cx="4470618" cy="2175121"/>
            <a:chOff x="445242" y="4510614"/>
            <a:chExt cx="4470618" cy="2175121"/>
          </a:xfrm>
        </p:grpSpPr>
        <p:grpSp>
          <p:nvGrpSpPr>
            <p:cNvPr id="57" name="Nhóm 56">
              <a:extLst>
                <a:ext uri="{FF2B5EF4-FFF2-40B4-BE49-F238E27FC236}">
                  <a16:creationId xmlns:a16="http://schemas.microsoft.com/office/drawing/2014/main" id="{FDB082FD-4C3F-4675-842F-8ECABA58C63C}"/>
                </a:ext>
              </a:extLst>
            </p:cNvPr>
            <p:cNvGrpSpPr/>
            <p:nvPr/>
          </p:nvGrpSpPr>
          <p:grpSpPr>
            <a:xfrm>
              <a:off x="445242" y="4510614"/>
              <a:ext cx="3981686" cy="2175121"/>
              <a:chOff x="445242" y="4510614"/>
              <a:chExt cx="3981686" cy="2175121"/>
            </a:xfrm>
          </p:grpSpPr>
          <p:sp>
            <p:nvSpPr>
              <p:cNvPr id="17" name="Hình chữ nhật: Góc Tròn 16">
                <a:extLst>
                  <a:ext uri="{FF2B5EF4-FFF2-40B4-BE49-F238E27FC236}">
                    <a16:creationId xmlns:a16="http://schemas.microsoft.com/office/drawing/2014/main" id="{A4475F61-4299-4FA1-8882-21D0F8EA465E}"/>
                  </a:ext>
                </a:extLst>
              </p:cNvPr>
              <p:cNvSpPr/>
              <p:nvPr/>
            </p:nvSpPr>
            <p:spPr>
              <a:xfrm>
                <a:off x="445242" y="4510614"/>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vi-VN"/>
                  <a:t>Phần mềm giao dịch tự động (Bot trade)</a:t>
                </a:r>
              </a:p>
            </p:txBody>
          </p:sp>
          <p:pic>
            <p:nvPicPr>
              <p:cNvPr id="48" name="Hình ảnh 47">
                <a:extLst>
                  <a:ext uri="{FF2B5EF4-FFF2-40B4-BE49-F238E27FC236}">
                    <a16:creationId xmlns:a16="http://schemas.microsoft.com/office/drawing/2014/main" id="{20A22997-27B0-41D9-ADC9-0A02E065E4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7084" y="4905891"/>
                <a:ext cx="1779844" cy="1779844"/>
              </a:xfrm>
              <a:prstGeom prst="rect">
                <a:avLst/>
              </a:prstGeom>
            </p:spPr>
          </p:pic>
        </p:grpSp>
        <p:sp>
          <p:nvSpPr>
            <p:cNvPr id="50" name="Mũi tên: Trái 49">
              <a:extLst>
                <a:ext uri="{FF2B5EF4-FFF2-40B4-BE49-F238E27FC236}">
                  <a16:creationId xmlns:a16="http://schemas.microsoft.com/office/drawing/2014/main" id="{9FB734E1-4BD6-4EDE-A0B1-61625A1BA1CE}"/>
                </a:ext>
              </a:extLst>
            </p:cNvPr>
            <p:cNvSpPr/>
            <p:nvPr/>
          </p:nvSpPr>
          <p:spPr>
            <a:xfrm rot="19313446">
              <a:off x="4180053" y="4986542"/>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 name="Nhóm 5">
            <a:extLst>
              <a:ext uri="{FF2B5EF4-FFF2-40B4-BE49-F238E27FC236}">
                <a16:creationId xmlns:a16="http://schemas.microsoft.com/office/drawing/2014/main" id="{6445ACAB-83E1-46AC-9234-3044B16FE415}"/>
              </a:ext>
            </a:extLst>
          </p:cNvPr>
          <p:cNvGrpSpPr/>
          <p:nvPr/>
        </p:nvGrpSpPr>
        <p:grpSpPr>
          <a:xfrm>
            <a:off x="6932724" y="4510613"/>
            <a:ext cx="4827590" cy="2210066"/>
            <a:chOff x="6932724" y="4510613"/>
            <a:chExt cx="4827590" cy="2210066"/>
          </a:xfrm>
        </p:grpSpPr>
        <p:grpSp>
          <p:nvGrpSpPr>
            <p:cNvPr id="44" name="Nhóm 43">
              <a:extLst>
                <a:ext uri="{FF2B5EF4-FFF2-40B4-BE49-F238E27FC236}">
                  <a16:creationId xmlns:a16="http://schemas.microsoft.com/office/drawing/2014/main" id="{75CECFAF-893A-47C0-990E-E9714E666023}"/>
                </a:ext>
              </a:extLst>
            </p:cNvPr>
            <p:cNvGrpSpPr/>
            <p:nvPr/>
          </p:nvGrpSpPr>
          <p:grpSpPr>
            <a:xfrm>
              <a:off x="6932724" y="4510613"/>
              <a:ext cx="4827590" cy="2210066"/>
              <a:chOff x="6932724" y="4510613"/>
              <a:chExt cx="4827590" cy="2210066"/>
            </a:xfrm>
          </p:grpSpPr>
          <p:sp>
            <p:nvSpPr>
              <p:cNvPr id="18" name="Hình chữ nhật: Góc Tròn 17">
                <a:extLst>
                  <a:ext uri="{FF2B5EF4-FFF2-40B4-BE49-F238E27FC236}">
                    <a16:creationId xmlns:a16="http://schemas.microsoft.com/office/drawing/2014/main" id="{47D2A348-C813-4F18-9F69-6F021D3463B9}"/>
                  </a:ext>
                </a:extLst>
              </p:cNvPr>
              <p:cNvSpPr/>
              <p:nvPr/>
            </p:nvSpPr>
            <p:spPr>
              <a:xfrm>
                <a:off x="8324095" y="4510613"/>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vi-VN"/>
                  <a:t>Được tạo và sử dụng bởi người sử dụng hoặc các nhà lập trình</a:t>
                </a:r>
              </a:p>
            </p:txBody>
          </p:sp>
          <p:pic>
            <p:nvPicPr>
              <p:cNvPr id="43" name="Hình ảnh 42">
                <a:extLst>
                  <a:ext uri="{FF2B5EF4-FFF2-40B4-BE49-F238E27FC236}">
                    <a16:creationId xmlns:a16="http://schemas.microsoft.com/office/drawing/2014/main" id="{BD1E1529-519F-4455-A0C5-AFC5E4D6E2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2724" y="5077150"/>
                <a:ext cx="2309508" cy="1643529"/>
              </a:xfrm>
              <a:prstGeom prst="rect">
                <a:avLst/>
              </a:prstGeom>
            </p:spPr>
          </p:pic>
        </p:grpSp>
        <p:sp>
          <p:nvSpPr>
            <p:cNvPr id="51" name="Mũi tên: Trái 50">
              <a:extLst>
                <a:ext uri="{FF2B5EF4-FFF2-40B4-BE49-F238E27FC236}">
                  <a16:creationId xmlns:a16="http://schemas.microsoft.com/office/drawing/2014/main" id="{2CBE3542-7E35-403D-8CE7-8E837A415DAB}"/>
                </a:ext>
              </a:extLst>
            </p:cNvPr>
            <p:cNvSpPr/>
            <p:nvPr/>
          </p:nvSpPr>
          <p:spPr>
            <a:xfrm rot="12522835">
              <a:off x="7375960" y="4737021"/>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7" name="Nhóm 6">
            <a:extLst>
              <a:ext uri="{FF2B5EF4-FFF2-40B4-BE49-F238E27FC236}">
                <a16:creationId xmlns:a16="http://schemas.microsoft.com/office/drawing/2014/main" id="{A335DC00-FDBE-4BFD-9AF5-54A5B461C16E}"/>
              </a:ext>
            </a:extLst>
          </p:cNvPr>
          <p:cNvGrpSpPr/>
          <p:nvPr/>
        </p:nvGrpSpPr>
        <p:grpSpPr>
          <a:xfrm>
            <a:off x="7383639" y="1307329"/>
            <a:ext cx="4376676" cy="2943856"/>
            <a:chOff x="7383639" y="1307329"/>
            <a:chExt cx="4376676" cy="2943856"/>
          </a:xfrm>
        </p:grpSpPr>
        <p:grpSp>
          <p:nvGrpSpPr>
            <p:cNvPr id="35" name="Nhóm 34">
              <a:extLst>
                <a:ext uri="{FF2B5EF4-FFF2-40B4-BE49-F238E27FC236}">
                  <a16:creationId xmlns:a16="http://schemas.microsoft.com/office/drawing/2014/main" id="{DEAE1061-7800-4D71-A4C8-EF8A92C2AE71}"/>
                </a:ext>
              </a:extLst>
            </p:cNvPr>
            <p:cNvGrpSpPr/>
            <p:nvPr/>
          </p:nvGrpSpPr>
          <p:grpSpPr>
            <a:xfrm>
              <a:off x="8324096" y="1307329"/>
              <a:ext cx="3436219" cy="2943856"/>
              <a:chOff x="8324096" y="1307329"/>
              <a:chExt cx="3436219" cy="2943856"/>
            </a:xfrm>
          </p:grpSpPr>
          <p:sp>
            <p:nvSpPr>
              <p:cNvPr id="19" name="Hình chữ nhật: Góc Tròn 18">
                <a:extLst>
                  <a:ext uri="{FF2B5EF4-FFF2-40B4-BE49-F238E27FC236}">
                    <a16:creationId xmlns:a16="http://schemas.microsoft.com/office/drawing/2014/main" id="{5B81FD96-2D37-45B0-9547-9B40D47E00BB}"/>
                  </a:ext>
                </a:extLst>
              </p:cNvPr>
              <p:cNvSpPr/>
              <p:nvPr/>
            </p:nvSpPr>
            <p:spPr>
              <a:xfrm>
                <a:off x="8324096" y="2364634"/>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vi-VN"/>
                  <a:t>Chạy trên nền chương trình MetaTrader</a:t>
                </a:r>
              </a:p>
            </p:txBody>
          </p:sp>
          <p:pic>
            <p:nvPicPr>
              <p:cNvPr id="33" name="Hình ảnh 32">
                <a:extLst>
                  <a:ext uri="{FF2B5EF4-FFF2-40B4-BE49-F238E27FC236}">
                    <a16:creationId xmlns:a16="http://schemas.microsoft.com/office/drawing/2014/main" id="{37F835FB-9041-4E30-ACE5-887E7A6318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08806" y="1307329"/>
                <a:ext cx="1906038" cy="1665637"/>
              </a:xfrm>
              <a:prstGeom prst="rect">
                <a:avLst/>
              </a:prstGeom>
            </p:spPr>
          </p:pic>
        </p:grpSp>
        <p:sp>
          <p:nvSpPr>
            <p:cNvPr id="52" name="Mũi tên: Trái 51">
              <a:extLst>
                <a:ext uri="{FF2B5EF4-FFF2-40B4-BE49-F238E27FC236}">
                  <a16:creationId xmlns:a16="http://schemas.microsoft.com/office/drawing/2014/main" id="{0F2BB116-67F4-4ABA-A9C6-C3E84F03A287}"/>
                </a:ext>
              </a:extLst>
            </p:cNvPr>
            <p:cNvSpPr/>
            <p:nvPr/>
          </p:nvSpPr>
          <p:spPr>
            <a:xfrm rot="9619737">
              <a:off x="7383639" y="3442046"/>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131081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71D0DFC-8CF4-4412-9EB0-E3CABFC9E2DD}"/>
              </a:ext>
            </a:extLst>
          </p:cNvPr>
          <p:cNvSpPr>
            <a:spLocks noGrp="1"/>
          </p:cNvSpPr>
          <p:nvPr>
            <p:ph type="title"/>
          </p:nvPr>
        </p:nvSpPr>
        <p:spPr/>
        <p:txBody>
          <a:bodyPr/>
          <a:lstStyle/>
          <a:p>
            <a:r>
              <a:rPr lang="vi-VN"/>
              <a:t>1. GIỚI THIỆU TỔNG QUAN</a:t>
            </a:r>
          </a:p>
        </p:txBody>
      </p:sp>
      <p:sp>
        <p:nvSpPr>
          <p:cNvPr id="5" name="Chỗ dành sẵn cho Nội dung 4">
            <a:extLst>
              <a:ext uri="{FF2B5EF4-FFF2-40B4-BE49-F238E27FC236}">
                <a16:creationId xmlns:a16="http://schemas.microsoft.com/office/drawing/2014/main" id="{E964791E-DD41-4599-90EE-6011CD30C91A}"/>
              </a:ext>
            </a:extLst>
          </p:cNvPr>
          <p:cNvSpPr>
            <a:spLocks noGrp="1"/>
          </p:cNvSpPr>
          <p:nvPr>
            <p:ph idx="1"/>
          </p:nvPr>
        </p:nvSpPr>
        <p:spPr>
          <a:xfrm>
            <a:off x="838200" y="1690688"/>
            <a:ext cx="10515600" cy="4351338"/>
          </a:xfrm>
          <a:noFill/>
        </p:spPr>
        <p:txBody>
          <a:bodyPr/>
          <a:lstStyle/>
          <a:p>
            <a:pPr marL="0" indent="0" algn="ctr">
              <a:buNone/>
            </a:pPr>
            <a:r>
              <a:rPr lang="vi-VN"/>
              <a:t>Chức năng Expert Advisor</a:t>
            </a:r>
          </a:p>
          <a:p>
            <a:pPr lvl="1"/>
            <a:endParaRPr lang="vi-VN"/>
          </a:p>
        </p:txBody>
      </p:sp>
      <p:pic>
        <p:nvPicPr>
          <p:cNvPr id="14" name="Hình ảnh 13">
            <a:extLst>
              <a:ext uri="{FF2B5EF4-FFF2-40B4-BE49-F238E27FC236}">
                <a16:creationId xmlns:a16="http://schemas.microsoft.com/office/drawing/2014/main" id="{D0EB2B0C-DC70-45FC-B45B-48C559FCD8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2465" y="2842759"/>
            <a:ext cx="3496163" cy="2838846"/>
          </a:xfrm>
          <a:prstGeom prst="rect">
            <a:avLst/>
          </a:prstGeom>
        </p:spPr>
      </p:pic>
      <p:grpSp>
        <p:nvGrpSpPr>
          <p:cNvPr id="9" name="Nhóm 8">
            <a:extLst>
              <a:ext uri="{FF2B5EF4-FFF2-40B4-BE49-F238E27FC236}">
                <a16:creationId xmlns:a16="http://schemas.microsoft.com/office/drawing/2014/main" id="{A5EBA7D6-B031-4CF5-9CC6-1DFAB78A2C77}"/>
              </a:ext>
            </a:extLst>
          </p:cNvPr>
          <p:cNvGrpSpPr/>
          <p:nvPr/>
        </p:nvGrpSpPr>
        <p:grpSpPr>
          <a:xfrm>
            <a:off x="445242" y="1645783"/>
            <a:ext cx="4349589" cy="2616399"/>
            <a:chOff x="445242" y="1645783"/>
            <a:chExt cx="4349589" cy="2616399"/>
          </a:xfrm>
        </p:grpSpPr>
        <p:grpSp>
          <p:nvGrpSpPr>
            <p:cNvPr id="3" name="Nhóm 2">
              <a:extLst>
                <a:ext uri="{FF2B5EF4-FFF2-40B4-BE49-F238E27FC236}">
                  <a16:creationId xmlns:a16="http://schemas.microsoft.com/office/drawing/2014/main" id="{7FFE3538-4597-4B04-91DD-9B9DC75772F1}"/>
                </a:ext>
              </a:extLst>
            </p:cNvPr>
            <p:cNvGrpSpPr/>
            <p:nvPr/>
          </p:nvGrpSpPr>
          <p:grpSpPr>
            <a:xfrm>
              <a:off x="445242" y="2375631"/>
              <a:ext cx="4349589" cy="1886551"/>
              <a:chOff x="445242" y="2375631"/>
              <a:chExt cx="4349589" cy="1886551"/>
            </a:xfrm>
          </p:grpSpPr>
          <p:sp>
            <p:nvSpPr>
              <p:cNvPr id="15" name="Hình chữ nhật: Góc Tròn 14">
                <a:extLst>
                  <a:ext uri="{FF2B5EF4-FFF2-40B4-BE49-F238E27FC236}">
                    <a16:creationId xmlns:a16="http://schemas.microsoft.com/office/drawing/2014/main" id="{20B8C857-39AF-4DE3-BFEE-30ACBCA6B897}"/>
                  </a:ext>
                </a:extLst>
              </p:cNvPr>
              <p:cNvSpPr/>
              <p:nvPr/>
            </p:nvSpPr>
            <p:spPr>
              <a:xfrm>
                <a:off x="445242" y="2375631"/>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vi-VN"/>
                  <a:t>Tự khớp lệnh giao dịch</a:t>
                </a:r>
              </a:p>
            </p:txBody>
          </p:sp>
          <p:sp>
            <p:nvSpPr>
              <p:cNvPr id="49" name="Mũi tên: Trái 48">
                <a:extLst>
                  <a:ext uri="{FF2B5EF4-FFF2-40B4-BE49-F238E27FC236}">
                    <a16:creationId xmlns:a16="http://schemas.microsoft.com/office/drawing/2014/main" id="{940AE1EE-92DC-4D61-A59B-8F5A7A960F1B}"/>
                  </a:ext>
                </a:extLst>
              </p:cNvPr>
              <p:cNvSpPr/>
              <p:nvPr/>
            </p:nvSpPr>
            <p:spPr>
              <a:xfrm rot="1690284">
                <a:off x="4059024" y="3429000"/>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23" name="Hình ảnh 22">
              <a:extLst>
                <a:ext uri="{FF2B5EF4-FFF2-40B4-BE49-F238E27FC236}">
                  <a16:creationId xmlns:a16="http://schemas.microsoft.com/office/drawing/2014/main" id="{81CE6581-ECF0-497A-A918-5DFD7322BF7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82043" y="1645783"/>
              <a:ext cx="2192200" cy="1411030"/>
            </a:xfrm>
            <a:prstGeom prst="rect">
              <a:avLst/>
            </a:prstGeom>
          </p:spPr>
        </p:pic>
      </p:grpSp>
      <p:grpSp>
        <p:nvGrpSpPr>
          <p:cNvPr id="4" name="Nhóm 3">
            <a:extLst>
              <a:ext uri="{FF2B5EF4-FFF2-40B4-BE49-F238E27FC236}">
                <a16:creationId xmlns:a16="http://schemas.microsoft.com/office/drawing/2014/main" id="{4DB4200A-48D3-46B9-8A9D-066D5A7FDC31}"/>
              </a:ext>
            </a:extLst>
          </p:cNvPr>
          <p:cNvGrpSpPr/>
          <p:nvPr/>
        </p:nvGrpSpPr>
        <p:grpSpPr>
          <a:xfrm>
            <a:off x="445242" y="4510614"/>
            <a:ext cx="4470618" cy="2329066"/>
            <a:chOff x="445242" y="4510614"/>
            <a:chExt cx="4470618" cy="2329066"/>
          </a:xfrm>
        </p:grpSpPr>
        <p:grpSp>
          <p:nvGrpSpPr>
            <p:cNvPr id="7" name="Nhóm 6">
              <a:extLst>
                <a:ext uri="{FF2B5EF4-FFF2-40B4-BE49-F238E27FC236}">
                  <a16:creationId xmlns:a16="http://schemas.microsoft.com/office/drawing/2014/main" id="{3C021A72-850E-407C-B5AB-087E71473E41}"/>
                </a:ext>
              </a:extLst>
            </p:cNvPr>
            <p:cNvGrpSpPr/>
            <p:nvPr/>
          </p:nvGrpSpPr>
          <p:grpSpPr>
            <a:xfrm>
              <a:off x="445242" y="4510614"/>
              <a:ext cx="4375914" cy="2329066"/>
              <a:chOff x="445242" y="4510614"/>
              <a:chExt cx="4375914" cy="2329066"/>
            </a:xfrm>
          </p:grpSpPr>
          <p:sp>
            <p:nvSpPr>
              <p:cNvPr id="17" name="Hình chữ nhật: Góc Tròn 16">
                <a:extLst>
                  <a:ext uri="{FF2B5EF4-FFF2-40B4-BE49-F238E27FC236}">
                    <a16:creationId xmlns:a16="http://schemas.microsoft.com/office/drawing/2014/main" id="{A4475F61-4299-4FA1-8882-21D0F8EA465E}"/>
                  </a:ext>
                </a:extLst>
              </p:cNvPr>
              <p:cNvSpPr/>
              <p:nvPr/>
            </p:nvSpPr>
            <p:spPr>
              <a:xfrm>
                <a:off x="445242" y="4510614"/>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vi-VN"/>
                  <a:t>Theo dõi dữ liệu để tìm mô hình nến</a:t>
                </a:r>
              </a:p>
            </p:txBody>
          </p:sp>
          <p:pic>
            <p:nvPicPr>
              <p:cNvPr id="48" name="Hình ảnh 47">
                <a:extLst>
                  <a:ext uri="{FF2B5EF4-FFF2-40B4-BE49-F238E27FC236}">
                    <a16:creationId xmlns:a16="http://schemas.microsoft.com/office/drawing/2014/main" id="{20A22997-27B0-41D9-ADC9-0A02E065E4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32905" y="5466710"/>
                <a:ext cx="2688251" cy="1372970"/>
              </a:xfrm>
              <a:prstGeom prst="rect">
                <a:avLst/>
              </a:prstGeom>
            </p:spPr>
          </p:pic>
        </p:grpSp>
        <p:sp>
          <p:nvSpPr>
            <p:cNvPr id="50" name="Mũi tên: Trái 49">
              <a:extLst>
                <a:ext uri="{FF2B5EF4-FFF2-40B4-BE49-F238E27FC236}">
                  <a16:creationId xmlns:a16="http://schemas.microsoft.com/office/drawing/2014/main" id="{9FB734E1-4BD6-4EDE-A0B1-61625A1BA1CE}"/>
                </a:ext>
              </a:extLst>
            </p:cNvPr>
            <p:cNvSpPr/>
            <p:nvPr/>
          </p:nvSpPr>
          <p:spPr>
            <a:xfrm rot="19313446">
              <a:off x="4180053" y="4986542"/>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 name="Nhóm 5">
            <a:extLst>
              <a:ext uri="{FF2B5EF4-FFF2-40B4-BE49-F238E27FC236}">
                <a16:creationId xmlns:a16="http://schemas.microsoft.com/office/drawing/2014/main" id="{83ADCA34-8923-4246-8FF5-2DFFF68E78B8}"/>
              </a:ext>
            </a:extLst>
          </p:cNvPr>
          <p:cNvGrpSpPr/>
          <p:nvPr/>
        </p:nvGrpSpPr>
        <p:grpSpPr>
          <a:xfrm>
            <a:off x="7375960" y="4510613"/>
            <a:ext cx="4384354" cy="2171438"/>
            <a:chOff x="7375960" y="4510613"/>
            <a:chExt cx="4384354" cy="2171438"/>
          </a:xfrm>
        </p:grpSpPr>
        <p:grpSp>
          <p:nvGrpSpPr>
            <p:cNvPr id="44" name="Nhóm 43">
              <a:extLst>
                <a:ext uri="{FF2B5EF4-FFF2-40B4-BE49-F238E27FC236}">
                  <a16:creationId xmlns:a16="http://schemas.microsoft.com/office/drawing/2014/main" id="{75CECFAF-893A-47C0-990E-E9714E666023}"/>
                </a:ext>
              </a:extLst>
            </p:cNvPr>
            <p:cNvGrpSpPr/>
            <p:nvPr/>
          </p:nvGrpSpPr>
          <p:grpSpPr>
            <a:xfrm>
              <a:off x="7542869" y="4510613"/>
              <a:ext cx="4217445" cy="2171438"/>
              <a:chOff x="7542869" y="4510613"/>
              <a:chExt cx="4217445" cy="2171438"/>
            </a:xfrm>
          </p:grpSpPr>
          <p:sp>
            <p:nvSpPr>
              <p:cNvPr id="18" name="Hình chữ nhật: Góc Tròn 17">
                <a:extLst>
                  <a:ext uri="{FF2B5EF4-FFF2-40B4-BE49-F238E27FC236}">
                    <a16:creationId xmlns:a16="http://schemas.microsoft.com/office/drawing/2014/main" id="{47D2A348-C813-4F18-9F69-6F021D3463B9}"/>
                  </a:ext>
                </a:extLst>
              </p:cNvPr>
              <p:cNvSpPr/>
              <p:nvPr/>
            </p:nvSpPr>
            <p:spPr>
              <a:xfrm>
                <a:off x="8324095" y="4510613"/>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vi-VN"/>
                  <a:t>Thử nghiệm các mô hình lí thuyết</a:t>
                </a:r>
              </a:p>
            </p:txBody>
          </p:sp>
          <p:pic>
            <p:nvPicPr>
              <p:cNvPr id="43" name="Hình ảnh 42">
                <a:extLst>
                  <a:ext uri="{FF2B5EF4-FFF2-40B4-BE49-F238E27FC236}">
                    <a16:creationId xmlns:a16="http://schemas.microsoft.com/office/drawing/2014/main" id="{BD1E1529-519F-4455-A0C5-AFC5E4D6E2FD}"/>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542869" y="5038522"/>
                <a:ext cx="1643529" cy="1643529"/>
              </a:xfrm>
              <a:prstGeom prst="rect">
                <a:avLst/>
              </a:prstGeom>
            </p:spPr>
          </p:pic>
        </p:grpSp>
        <p:sp>
          <p:nvSpPr>
            <p:cNvPr id="51" name="Mũi tên: Trái 50">
              <a:extLst>
                <a:ext uri="{FF2B5EF4-FFF2-40B4-BE49-F238E27FC236}">
                  <a16:creationId xmlns:a16="http://schemas.microsoft.com/office/drawing/2014/main" id="{2CBE3542-7E35-403D-8CE7-8E837A415DAB}"/>
                </a:ext>
              </a:extLst>
            </p:cNvPr>
            <p:cNvSpPr/>
            <p:nvPr/>
          </p:nvSpPr>
          <p:spPr>
            <a:xfrm rot="12522835">
              <a:off x="7375960" y="4737021"/>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8" name="Nhóm 7">
            <a:extLst>
              <a:ext uri="{FF2B5EF4-FFF2-40B4-BE49-F238E27FC236}">
                <a16:creationId xmlns:a16="http://schemas.microsoft.com/office/drawing/2014/main" id="{199BC267-5C03-4F68-883E-02A8FE874D56}"/>
              </a:ext>
            </a:extLst>
          </p:cNvPr>
          <p:cNvGrpSpPr/>
          <p:nvPr/>
        </p:nvGrpSpPr>
        <p:grpSpPr>
          <a:xfrm>
            <a:off x="7383639" y="1307329"/>
            <a:ext cx="4376676" cy="2943856"/>
            <a:chOff x="7383639" y="1307329"/>
            <a:chExt cx="4376676" cy="2943856"/>
          </a:xfrm>
        </p:grpSpPr>
        <p:grpSp>
          <p:nvGrpSpPr>
            <p:cNvPr id="35" name="Nhóm 34">
              <a:extLst>
                <a:ext uri="{FF2B5EF4-FFF2-40B4-BE49-F238E27FC236}">
                  <a16:creationId xmlns:a16="http://schemas.microsoft.com/office/drawing/2014/main" id="{DEAE1061-7800-4D71-A4C8-EF8A92C2AE71}"/>
                </a:ext>
              </a:extLst>
            </p:cNvPr>
            <p:cNvGrpSpPr/>
            <p:nvPr/>
          </p:nvGrpSpPr>
          <p:grpSpPr>
            <a:xfrm>
              <a:off x="8324096" y="1307329"/>
              <a:ext cx="3436219" cy="2943856"/>
              <a:chOff x="8324096" y="1307329"/>
              <a:chExt cx="3436219" cy="2943856"/>
            </a:xfrm>
          </p:grpSpPr>
          <p:sp>
            <p:nvSpPr>
              <p:cNvPr id="19" name="Hình chữ nhật: Góc Tròn 18">
                <a:extLst>
                  <a:ext uri="{FF2B5EF4-FFF2-40B4-BE49-F238E27FC236}">
                    <a16:creationId xmlns:a16="http://schemas.microsoft.com/office/drawing/2014/main" id="{5B81FD96-2D37-45B0-9547-9B40D47E00BB}"/>
                  </a:ext>
                </a:extLst>
              </p:cNvPr>
              <p:cNvSpPr/>
              <p:nvPr/>
            </p:nvSpPr>
            <p:spPr>
              <a:xfrm>
                <a:off x="8324096" y="2364634"/>
                <a:ext cx="3436219" cy="188655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1"/>
                <a:r>
                  <a:rPr lang="vi-VN"/>
                  <a:t>Hoạt động liên tục, không phụ thuộc thời gian</a:t>
                </a:r>
              </a:p>
            </p:txBody>
          </p:sp>
          <p:pic>
            <p:nvPicPr>
              <p:cNvPr id="33" name="Hình ảnh 32">
                <a:extLst>
                  <a:ext uri="{FF2B5EF4-FFF2-40B4-BE49-F238E27FC236}">
                    <a16:creationId xmlns:a16="http://schemas.microsoft.com/office/drawing/2014/main" id="{37F835FB-9041-4E30-ACE5-887E7A6318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08806" y="1307329"/>
                <a:ext cx="1906038" cy="1665637"/>
              </a:xfrm>
              <a:prstGeom prst="rect">
                <a:avLst/>
              </a:prstGeom>
            </p:spPr>
          </p:pic>
        </p:grpSp>
        <p:sp>
          <p:nvSpPr>
            <p:cNvPr id="52" name="Mũi tên: Trái 51">
              <a:extLst>
                <a:ext uri="{FF2B5EF4-FFF2-40B4-BE49-F238E27FC236}">
                  <a16:creationId xmlns:a16="http://schemas.microsoft.com/office/drawing/2014/main" id="{0F2BB116-67F4-4ABA-A9C6-C3E84F03A287}"/>
                </a:ext>
              </a:extLst>
            </p:cNvPr>
            <p:cNvSpPr/>
            <p:nvPr/>
          </p:nvSpPr>
          <p:spPr>
            <a:xfrm rot="9619737">
              <a:off x="7383639" y="3442046"/>
              <a:ext cx="735807" cy="43735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343712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p:txBody>
          <a:bodyPr/>
          <a:lstStyle/>
          <a:p>
            <a:pPr>
              <a:buFont typeface="Wingdings" panose="05000000000000000000" pitchFamily="2" charset="2"/>
              <a:buChar char="§"/>
            </a:pPr>
            <a:r>
              <a:rPr lang="vi-VN"/>
              <a:t>MÔ HÌNH NẾN 212 </a:t>
            </a:r>
          </a:p>
          <a:p>
            <a:pPr>
              <a:buFont typeface="Wingdings" panose="05000000000000000000" pitchFamily="2" charset="2"/>
              <a:buChar char="§"/>
            </a:pPr>
            <a:r>
              <a:rPr lang="vi-VN"/>
              <a:t>ĐƯỜNG TRUNG BÌNH GIÁ ĐÓNG VÀ MỞ</a:t>
            </a:r>
          </a:p>
          <a:p>
            <a:pPr>
              <a:buFont typeface="Wingdings" panose="05000000000000000000" pitchFamily="2" charset="2"/>
              <a:buChar char="§"/>
            </a:pPr>
            <a:r>
              <a:rPr lang="vi-VN"/>
              <a:t>ĐƯỜNG TRUNG BÌNH ĐỘNG (MOVING AVRAGE) </a:t>
            </a:r>
          </a:p>
          <a:p>
            <a:pPr>
              <a:buFont typeface="Wingdings" panose="05000000000000000000" pitchFamily="2" charset="2"/>
              <a:buChar char="§"/>
            </a:pPr>
            <a:r>
              <a:rPr lang="vi-VN"/>
              <a:t>CHỈ SỐ ĐỊNH HƯỚNG TRUNG BÌNH (ADX)</a:t>
            </a:r>
          </a:p>
        </p:txBody>
      </p:sp>
    </p:spTree>
    <p:extLst>
      <p:ext uri="{BB962C8B-B14F-4D97-AF65-F5344CB8AC3E}">
        <p14:creationId xmlns:p14="http://schemas.microsoft.com/office/powerpoint/2010/main" val="3891203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p:txBody>
          <a:bodyPr/>
          <a:lstStyle/>
          <a:p>
            <a:r>
              <a:rPr lang="vi-VN"/>
              <a:t>Mô hình nến 212</a:t>
            </a:r>
          </a:p>
        </p:txBody>
      </p:sp>
      <p:grpSp>
        <p:nvGrpSpPr>
          <p:cNvPr id="5" name="Nhóm 4">
            <a:extLst>
              <a:ext uri="{FF2B5EF4-FFF2-40B4-BE49-F238E27FC236}">
                <a16:creationId xmlns:a16="http://schemas.microsoft.com/office/drawing/2014/main" id="{DDCE3AEB-2E25-4DE5-BD6F-F5247F61C39D}"/>
              </a:ext>
            </a:extLst>
          </p:cNvPr>
          <p:cNvGrpSpPr/>
          <p:nvPr/>
        </p:nvGrpSpPr>
        <p:grpSpPr>
          <a:xfrm>
            <a:off x="1973628" y="2166622"/>
            <a:ext cx="6739677" cy="4194974"/>
            <a:chOff x="1973628" y="2166622"/>
            <a:chExt cx="6739677" cy="4194974"/>
          </a:xfrm>
        </p:grpSpPr>
        <p:pic>
          <p:nvPicPr>
            <p:cNvPr id="1026" name="Picture 1" descr="du-doan-nen-tiep-theo-traderviet.">
              <a:extLst>
                <a:ext uri="{FF2B5EF4-FFF2-40B4-BE49-F238E27FC236}">
                  <a16:creationId xmlns:a16="http://schemas.microsoft.com/office/drawing/2014/main" id="{7E7354B0-9E96-49F3-80A3-28BE6EC951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3513" y="2166622"/>
              <a:ext cx="3299792" cy="4194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Hộp chú thích: Mũi tên Phải 3">
              <a:extLst>
                <a:ext uri="{FF2B5EF4-FFF2-40B4-BE49-F238E27FC236}">
                  <a16:creationId xmlns:a16="http://schemas.microsoft.com/office/drawing/2014/main" id="{9CCDD1B9-B396-4AE9-8540-1ED2EC962DB0}"/>
                </a:ext>
              </a:extLst>
            </p:cNvPr>
            <p:cNvSpPr/>
            <p:nvPr/>
          </p:nvSpPr>
          <p:spPr>
            <a:xfrm>
              <a:off x="1973628" y="2639416"/>
              <a:ext cx="3439885" cy="3249386"/>
            </a:xfrm>
            <a:prstGeom prst="rightArrow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a:t>Mô hình 2 nến cùng hướng, 1 nến ngược hướng</a:t>
              </a:r>
            </a:p>
          </p:txBody>
        </p:sp>
      </p:grpSp>
    </p:spTree>
    <p:extLst>
      <p:ext uri="{BB962C8B-B14F-4D97-AF65-F5344CB8AC3E}">
        <p14:creationId xmlns:p14="http://schemas.microsoft.com/office/powerpoint/2010/main" val="852242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p:txBody>
          <a:bodyPr/>
          <a:lstStyle/>
          <a:p>
            <a:r>
              <a:rPr lang="vi-VN"/>
              <a:t>Mô hình nến 212</a:t>
            </a:r>
          </a:p>
        </p:txBody>
      </p:sp>
      <p:pic>
        <p:nvPicPr>
          <p:cNvPr id="2050" name="Picture 2">
            <a:extLst>
              <a:ext uri="{FF2B5EF4-FFF2-40B4-BE49-F238E27FC236}">
                <a16:creationId xmlns:a16="http://schemas.microsoft.com/office/drawing/2014/main" id="{82A47D68-7A4A-4EF0-A628-9024B3F2F1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1728" y="2268992"/>
            <a:ext cx="9568543" cy="4412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9888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p:txBody>
          <a:bodyPr/>
          <a:lstStyle/>
          <a:p>
            <a:pPr>
              <a:buFont typeface="Wingdings" panose="05000000000000000000" pitchFamily="2" charset="2"/>
              <a:buChar char="§"/>
            </a:pPr>
            <a:r>
              <a:rPr lang="vi-VN"/>
              <a:t>ĐƯỜNG TRUNG BÌNH GIÁ ĐÓNG VÀ MỞ</a:t>
            </a:r>
          </a:p>
        </p:txBody>
      </p:sp>
      <p:grpSp>
        <p:nvGrpSpPr>
          <p:cNvPr id="20" name="Nhóm 19">
            <a:extLst>
              <a:ext uri="{FF2B5EF4-FFF2-40B4-BE49-F238E27FC236}">
                <a16:creationId xmlns:a16="http://schemas.microsoft.com/office/drawing/2014/main" id="{7362FC2F-54A1-4619-84C2-6E414D831812}"/>
              </a:ext>
            </a:extLst>
          </p:cNvPr>
          <p:cNvGrpSpPr/>
          <p:nvPr/>
        </p:nvGrpSpPr>
        <p:grpSpPr>
          <a:xfrm>
            <a:off x="1291772" y="2849221"/>
            <a:ext cx="9437912" cy="2613026"/>
            <a:chOff x="1291772" y="2544421"/>
            <a:chExt cx="9437912" cy="2613026"/>
          </a:xfrm>
        </p:grpSpPr>
        <p:sp>
          <p:nvSpPr>
            <p:cNvPr id="4" name="Lưu Đồ: Thay đổi Tiến Trình 3">
              <a:extLst>
                <a:ext uri="{FF2B5EF4-FFF2-40B4-BE49-F238E27FC236}">
                  <a16:creationId xmlns:a16="http://schemas.microsoft.com/office/drawing/2014/main" id="{A43FE561-79A7-4309-B0F5-E3286B3074D6}"/>
                </a:ext>
              </a:extLst>
            </p:cNvPr>
            <p:cNvSpPr/>
            <p:nvPr/>
          </p:nvSpPr>
          <p:spPr>
            <a:xfrm>
              <a:off x="1291773" y="2550206"/>
              <a:ext cx="1944913" cy="777194"/>
            </a:xfrm>
            <a:prstGeom prst="flowChartAlternateProcess">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r>
                <a:rPr lang="vi-VN"/>
                <a:t>Giá mở</a:t>
              </a:r>
            </a:p>
          </p:txBody>
        </p:sp>
        <p:sp>
          <p:nvSpPr>
            <p:cNvPr id="5" name="Lưu Đồ: Thay đổi Tiến Trình 4">
              <a:extLst>
                <a:ext uri="{FF2B5EF4-FFF2-40B4-BE49-F238E27FC236}">
                  <a16:creationId xmlns:a16="http://schemas.microsoft.com/office/drawing/2014/main" id="{BD6D6A73-29B1-420F-B57A-39F36B60AFFE}"/>
                </a:ext>
              </a:extLst>
            </p:cNvPr>
            <p:cNvSpPr/>
            <p:nvPr/>
          </p:nvSpPr>
          <p:spPr>
            <a:xfrm>
              <a:off x="1291772" y="3462337"/>
              <a:ext cx="1944913" cy="777194"/>
            </a:xfrm>
            <a:prstGeom prst="flowChartAlternateProcess">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r>
                <a:rPr lang="vi-VN"/>
                <a:t>Giá mở</a:t>
              </a:r>
            </a:p>
          </p:txBody>
        </p:sp>
        <p:sp>
          <p:nvSpPr>
            <p:cNvPr id="6" name="Lưu Đồ: Thay đổi Tiến Trình 5">
              <a:extLst>
                <a:ext uri="{FF2B5EF4-FFF2-40B4-BE49-F238E27FC236}">
                  <a16:creationId xmlns:a16="http://schemas.microsoft.com/office/drawing/2014/main" id="{E6C108D3-0EFF-4A68-BC13-5AE2856A3C7D}"/>
                </a:ext>
              </a:extLst>
            </p:cNvPr>
            <p:cNvSpPr/>
            <p:nvPr/>
          </p:nvSpPr>
          <p:spPr>
            <a:xfrm>
              <a:off x="1291772" y="4380253"/>
              <a:ext cx="1944913" cy="777194"/>
            </a:xfrm>
            <a:prstGeom prst="flowChartAlternateProcess">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r>
                <a:rPr lang="vi-VN"/>
                <a:t>Giá mở</a:t>
              </a:r>
            </a:p>
          </p:txBody>
        </p:sp>
        <p:sp>
          <p:nvSpPr>
            <p:cNvPr id="7" name="Lưu Đồ: Thay đổi Tiến Trình 6">
              <a:extLst>
                <a:ext uri="{FF2B5EF4-FFF2-40B4-BE49-F238E27FC236}">
                  <a16:creationId xmlns:a16="http://schemas.microsoft.com/office/drawing/2014/main" id="{A5DCD9AB-A236-4CBB-A8BD-1E9A81BA5F97}"/>
                </a:ext>
              </a:extLst>
            </p:cNvPr>
            <p:cNvSpPr/>
            <p:nvPr/>
          </p:nvSpPr>
          <p:spPr>
            <a:xfrm>
              <a:off x="5061860" y="2544421"/>
              <a:ext cx="1944913" cy="777194"/>
            </a:xfrm>
            <a:prstGeom prst="flowChartAlternate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vi-VN"/>
                <a:t>Giá đóng</a:t>
              </a:r>
            </a:p>
          </p:txBody>
        </p:sp>
        <p:sp>
          <p:nvSpPr>
            <p:cNvPr id="8" name="Lưu Đồ: Thay đổi Tiến Trình 7">
              <a:extLst>
                <a:ext uri="{FF2B5EF4-FFF2-40B4-BE49-F238E27FC236}">
                  <a16:creationId xmlns:a16="http://schemas.microsoft.com/office/drawing/2014/main" id="{0FB00FCF-8C73-4F94-8327-638D0AEC7627}"/>
                </a:ext>
              </a:extLst>
            </p:cNvPr>
            <p:cNvSpPr/>
            <p:nvPr/>
          </p:nvSpPr>
          <p:spPr>
            <a:xfrm>
              <a:off x="5061859" y="3456552"/>
              <a:ext cx="1944913" cy="777194"/>
            </a:xfrm>
            <a:prstGeom prst="flowChartAlternate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vi-VN"/>
                <a:t>Giá đóng</a:t>
              </a:r>
            </a:p>
          </p:txBody>
        </p:sp>
        <p:sp>
          <p:nvSpPr>
            <p:cNvPr id="9" name="Lưu Đồ: Thay đổi Tiến Trình 8">
              <a:extLst>
                <a:ext uri="{FF2B5EF4-FFF2-40B4-BE49-F238E27FC236}">
                  <a16:creationId xmlns:a16="http://schemas.microsoft.com/office/drawing/2014/main" id="{32D03414-E55F-4CDE-8AFF-BAADAECE79F8}"/>
                </a:ext>
              </a:extLst>
            </p:cNvPr>
            <p:cNvSpPr/>
            <p:nvPr/>
          </p:nvSpPr>
          <p:spPr>
            <a:xfrm>
              <a:off x="5061859" y="4374468"/>
              <a:ext cx="1944913" cy="777194"/>
            </a:xfrm>
            <a:prstGeom prst="flowChartAlternate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vi-VN"/>
                <a:t>Giá đóng</a:t>
              </a:r>
            </a:p>
          </p:txBody>
        </p:sp>
        <p:sp>
          <p:nvSpPr>
            <p:cNvPr id="10" name="Hình Bầu dục 9">
              <a:extLst>
                <a:ext uri="{FF2B5EF4-FFF2-40B4-BE49-F238E27FC236}">
                  <a16:creationId xmlns:a16="http://schemas.microsoft.com/office/drawing/2014/main" id="{87BDEC93-3B40-45F5-A716-33AF7119F95E}"/>
                </a:ext>
              </a:extLst>
            </p:cNvPr>
            <p:cNvSpPr/>
            <p:nvPr/>
          </p:nvSpPr>
          <p:spPr>
            <a:xfrm>
              <a:off x="3802743" y="2550206"/>
              <a:ext cx="783771" cy="777194"/>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vi-VN"/>
                <a:t>&lt;</a:t>
              </a:r>
            </a:p>
          </p:txBody>
        </p:sp>
        <p:sp>
          <p:nvSpPr>
            <p:cNvPr id="11" name="Hình Bầu dục 10">
              <a:extLst>
                <a:ext uri="{FF2B5EF4-FFF2-40B4-BE49-F238E27FC236}">
                  <a16:creationId xmlns:a16="http://schemas.microsoft.com/office/drawing/2014/main" id="{1359B449-AFEF-4AE7-82F7-C914E00F0C62}"/>
                </a:ext>
              </a:extLst>
            </p:cNvPr>
            <p:cNvSpPr/>
            <p:nvPr/>
          </p:nvSpPr>
          <p:spPr>
            <a:xfrm>
              <a:off x="3802743" y="3462337"/>
              <a:ext cx="783771" cy="777194"/>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vi-VN"/>
                <a:t>&gt;</a:t>
              </a:r>
            </a:p>
          </p:txBody>
        </p:sp>
        <p:sp>
          <p:nvSpPr>
            <p:cNvPr id="12" name="Hình Bầu dục 11">
              <a:extLst>
                <a:ext uri="{FF2B5EF4-FFF2-40B4-BE49-F238E27FC236}">
                  <a16:creationId xmlns:a16="http://schemas.microsoft.com/office/drawing/2014/main" id="{3B9C9B14-5370-48F3-A676-5BFBC4F4877E}"/>
                </a:ext>
              </a:extLst>
            </p:cNvPr>
            <p:cNvSpPr/>
            <p:nvPr/>
          </p:nvSpPr>
          <p:spPr>
            <a:xfrm>
              <a:off x="3788229" y="4374468"/>
              <a:ext cx="783771" cy="777194"/>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vi-VN"/>
                <a:t>=</a:t>
              </a:r>
            </a:p>
          </p:txBody>
        </p:sp>
        <p:sp>
          <p:nvSpPr>
            <p:cNvPr id="13" name="Hình chữ nhật 12">
              <a:extLst>
                <a:ext uri="{FF2B5EF4-FFF2-40B4-BE49-F238E27FC236}">
                  <a16:creationId xmlns:a16="http://schemas.microsoft.com/office/drawing/2014/main" id="{699E1C6D-2AA6-4374-8E06-BB77508E61BA}"/>
                </a:ext>
              </a:extLst>
            </p:cNvPr>
            <p:cNvSpPr/>
            <p:nvPr/>
          </p:nvSpPr>
          <p:spPr>
            <a:xfrm>
              <a:off x="7899398" y="2544421"/>
              <a:ext cx="2830286" cy="777194"/>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a:r>
                <a:rPr lang="vi-VN"/>
                <a:t>Low price</a:t>
              </a:r>
            </a:p>
          </p:txBody>
        </p:sp>
        <p:sp>
          <p:nvSpPr>
            <p:cNvPr id="14" name="Hình chữ nhật 13">
              <a:extLst>
                <a:ext uri="{FF2B5EF4-FFF2-40B4-BE49-F238E27FC236}">
                  <a16:creationId xmlns:a16="http://schemas.microsoft.com/office/drawing/2014/main" id="{537AF0A4-BD8A-4354-BF5D-41C355009E91}"/>
                </a:ext>
              </a:extLst>
            </p:cNvPr>
            <p:cNvSpPr/>
            <p:nvPr/>
          </p:nvSpPr>
          <p:spPr>
            <a:xfrm>
              <a:off x="7899398" y="3456552"/>
              <a:ext cx="2830286" cy="777194"/>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a:r>
                <a:rPr lang="vi-VN"/>
                <a:t>High price</a:t>
              </a:r>
            </a:p>
          </p:txBody>
        </p:sp>
        <p:sp>
          <p:nvSpPr>
            <p:cNvPr id="15" name="Hình chữ nhật 14">
              <a:extLst>
                <a:ext uri="{FF2B5EF4-FFF2-40B4-BE49-F238E27FC236}">
                  <a16:creationId xmlns:a16="http://schemas.microsoft.com/office/drawing/2014/main" id="{C0F1B843-E450-40F5-8B7F-C290C12CBF9B}"/>
                </a:ext>
              </a:extLst>
            </p:cNvPr>
            <p:cNvSpPr/>
            <p:nvPr/>
          </p:nvSpPr>
          <p:spPr>
            <a:xfrm>
              <a:off x="7899398" y="4368683"/>
              <a:ext cx="2830286" cy="777194"/>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rtlCol="0" anchor="ctr"/>
            <a:lstStyle/>
            <a:p>
              <a:pPr algn="ctr"/>
              <a:r>
                <a:rPr lang="vi-VN"/>
                <a:t>AVERAGE (Low, High)</a:t>
              </a:r>
            </a:p>
          </p:txBody>
        </p:sp>
        <p:sp>
          <p:nvSpPr>
            <p:cNvPr id="16" name="Mũi tên: Phải 15">
              <a:extLst>
                <a:ext uri="{FF2B5EF4-FFF2-40B4-BE49-F238E27FC236}">
                  <a16:creationId xmlns:a16="http://schemas.microsoft.com/office/drawing/2014/main" id="{53E915EB-01C4-4B48-B831-AF489F500722}"/>
                </a:ext>
              </a:extLst>
            </p:cNvPr>
            <p:cNvSpPr/>
            <p:nvPr/>
          </p:nvSpPr>
          <p:spPr>
            <a:xfrm>
              <a:off x="7199085" y="2786403"/>
              <a:ext cx="508001" cy="3048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17" name="Mũi tên: Phải 16">
              <a:extLst>
                <a:ext uri="{FF2B5EF4-FFF2-40B4-BE49-F238E27FC236}">
                  <a16:creationId xmlns:a16="http://schemas.microsoft.com/office/drawing/2014/main" id="{B716DA0A-47F9-45A9-90D9-61A20B65E19F}"/>
                </a:ext>
              </a:extLst>
            </p:cNvPr>
            <p:cNvSpPr/>
            <p:nvPr/>
          </p:nvSpPr>
          <p:spPr>
            <a:xfrm>
              <a:off x="7199085" y="3696494"/>
              <a:ext cx="508001" cy="3048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18" name="Mũi tên: Phải 17">
              <a:extLst>
                <a:ext uri="{FF2B5EF4-FFF2-40B4-BE49-F238E27FC236}">
                  <a16:creationId xmlns:a16="http://schemas.microsoft.com/office/drawing/2014/main" id="{541C2BD4-88AD-43B7-824B-26942CFE4007}"/>
                </a:ext>
              </a:extLst>
            </p:cNvPr>
            <p:cNvSpPr/>
            <p:nvPr/>
          </p:nvSpPr>
          <p:spPr>
            <a:xfrm>
              <a:off x="7199085" y="4572679"/>
              <a:ext cx="508001" cy="3048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grpSp>
    </p:spTree>
    <p:extLst>
      <p:ext uri="{BB962C8B-B14F-4D97-AF65-F5344CB8AC3E}">
        <p14:creationId xmlns:p14="http://schemas.microsoft.com/office/powerpoint/2010/main" val="1495345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3DEEC50-8B70-4603-8612-BAC3F84AB226}"/>
              </a:ext>
            </a:extLst>
          </p:cNvPr>
          <p:cNvSpPr>
            <a:spLocks noGrp="1"/>
          </p:cNvSpPr>
          <p:nvPr>
            <p:ph type="title"/>
          </p:nvPr>
        </p:nvSpPr>
        <p:spPr/>
        <p:txBody>
          <a:bodyPr/>
          <a:lstStyle/>
          <a:p>
            <a:r>
              <a:rPr lang="vi-VN"/>
              <a:t>2. CÁC NỘI DUNG LÝ THUYẾT</a:t>
            </a:r>
          </a:p>
        </p:txBody>
      </p:sp>
      <p:sp>
        <p:nvSpPr>
          <p:cNvPr id="3" name="Chỗ dành sẵn cho Nội dung 2">
            <a:extLst>
              <a:ext uri="{FF2B5EF4-FFF2-40B4-BE49-F238E27FC236}">
                <a16:creationId xmlns:a16="http://schemas.microsoft.com/office/drawing/2014/main" id="{87E985E8-1C1A-499B-B5FD-717DDD877FB1}"/>
              </a:ext>
            </a:extLst>
          </p:cNvPr>
          <p:cNvSpPr>
            <a:spLocks noGrp="1"/>
          </p:cNvSpPr>
          <p:nvPr>
            <p:ph idx="1"/>
          </p:nvPr>
        </p:nvSpPr>
        <p:spPr/>
        <p:txBody>
          <a:bodyPr/>
          <a:lstStyle/>
          <a:p>
            <a:pPr>
              <a:buFont typeface="Wingdings" panose="05000000000000000000" pitchFamily="2" charset="2"/>
              <a:buChar char="§"/>
            </a:pPr>
            <a:r>
              <a:rPr lang="vi-VN"/>
              <a:t>ĐƯỜNG TRUNG BÌNH GIÁ ĐÓNG VÀ MỞ</a:t>
            </a:r>
          </a:p>
        </p:txBody>
      </p:sp>
      <p:pic>
        <p:nvPicPr>
          <p:cNvPr id="3074" name="Picture 2">
            <a:extLst>
              <a:ext uri="{FF2B5EF4-FFF2-40B4-BE49-F238E27FC236}">
                <a16:creationId xmlns:a16="http://schemas.microsoft.com/office/drawing/2014/main" id="{9F028810-4E0C-4F91-81FF-8C833B7B6A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763" y="2468335"/>
            <a:ext cx="11266474" cy="411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8443829"/>
      </p:ext>
    </p:extLst>
  </p:cSld>
  <p:clrMapOvr>
    <a:masterClrMapping/>
  </p:clrMapOvr>
</p:sld>
</file>

<file path=ppt/theme/theme1.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1107</Words>
  <Application>Microsoft Office PowerPoint</Application>
  <PresentationFormat>Màn hình rộng</PresentationFormat>
  <Paragraphs>128</Paragraphs>
  <Slides>17</Slides>
  <Notes>0</Notes>
  <HiddenSlides>0</HiddenSlides>
  <MMClips>0</MMClips>
  <ScaleCrop>false</ScaleCrop>
  <HeadingPairs>
    <vt:vector size="6" baseType="variant">
      <vt:variant>
        <vt:lpstr>Phông được Dùng</vt:lpstr>
      </vt:variant>
      <vt:variant>
        <vt:i4>5</vt:i4>
      </vt:variant>
      <vt:variant>
        <vt:lpstr>Chủ đề</vt:lpstr>
      </vt:variant>
      <vt:variant>
        <vt:i4>1</vt:i4>
      </vt:variant>
      <vt:variant>
        <vt:lpstr>Tiêu đề Bản chiếu</vt:lpstr>
      </vt:variant>
      <vt:variant>
        <vt:i4>17</vt:i4>
      </vt:variant>
    </vt:vector>
  </HeadingPairs>
  <TitlesOfParts>
    <vt:vector size="23" baseType="lpstr">
      <vt:lpstr>Arial</vt:lpstr>
      <vt:lpstr>Calibri</vt:lpstr>
      <vt:lpstr>Wingdings</vt:lpstr>
      <vt:lpstr>Calibri Light</vt:lpstr>
      <vt:lpstr>Times New Roman</vt:lpstr>
      <vt:lpstr>Chủ đề Office</vt:lpstr>
      <vt:lpstr>DỰ ĐOÁN FOREX</vt:lpstr>
      <vt:lpstr>CÁC NỘI DUNG</vt:lpstr>
      <vt:lpstr>1. GIỚI THIỆU TỔNG QUAN</vt:lpstr>
      <vt:lpstr>1. GIỚI THIỆU TỔNG QUAN</vt:lpstr>
      <vt:lpstr>2. CÁC NỘI DUNG LÝ THUYẾT</vt:lpstr>
      <vt:lpstr>2. CÁC NỘI DUNG LÝ THUYẾT</vt:lpstr>
      <vt:lpstr>2. CÁC NỘI DUNG LÝ THUYẾT</vt:lpstr>
      <vt:lpstr>2. CÁC NỘI DUNG LÝ THUYẾT</vt:lpstr>
      <vt:lpstr>2. CÁC NỘI DUNG LÝ THUYẾT</vt:lpstr>
      <vt:lpstr>2. CÁC NỘI DUNG LÝ THUYẾT</vt:lpstr>
      <vt:lpstr>2. CÁC NỘI DUNG LÝ THUYẾT</vt:lpstr>
      <vt:lpstr>2. CÁC NỘI DUNG LÝ THUYẾT</vt:lpstr>
      <vt:lpstr>2. CÁC NỘI DUNG LÝ THUYẾT</vt:lpstr>
      <vt:lpstr>3. ÁP DỤNG</vt:lpstr>
      <vt:lpstr>4. KẾT QUẢ</vt:lpstr>
      <vt:lpstr>5. KẾT LUẬN</vt:lpstr>
      <vt:lpstr>6. DỰ ĐỊNH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DỰ ĐOÁN FOREX</dc:title>
  <dc:creator>Hito</dc:creator>
  <cp:lastModifiedBy>Itamino Hitoshi</cp:lastModifiedBy>
  <cp:revision>174</cp:revision>
  <dcterms:created xsi:type="dcterms:W3CDTF">2019-12-16T13:47:15Z</dcterms:created>
  <dcterms:modified xsi:type="dcterms:W3CDTF">2020-06-28T04:42:49Z</dcterms:modified>
</cp:coreProperties>
</file>

<file path=docProps/thumbnail.jpeg>
</file>